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57" r:id="rId9"/>
    <p:sldId id="258" r:id="rId10"/>
    <p:sldId id="259" r:id="rId11"/>
    <p:sldId id="260" r:id="rId12"/>
    <p:sldId id="261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9.wmf"/><Relationship Id="rId7" Type="http://schemas.openxmlformats.org/officeDocument/2006/relationships/image" Target="../media/image15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14.wmf"/><Relationship Id="rId11" Type="http://schemas.openxmlformats.org/officeDocument/2006/relationships/image" Target="../media/image34.wmf"/><Relationship Id="rId5" Type="http://schemas.openxmlformats.org/officeDocument/2006/relationships/image" Target="../media/image13.wmf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11" Type="http://schemas.openxmlformats.org/officeDocument/2006/relationships/image" Target="../media/image46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48.wmf"/><Relationship Id="rId1" Type="http://schemas.openxmlformats.org/officeDocument/2006/relationships/image" Target="../media/image54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FE5175-3338-4818-9ADB-580B31E87CCC}" type="datetimeFigureOut">
              <a:rPr lang="en-CA" smtClean="0"/>
              <a:pPr/>
              <a:t>26/02/2014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C5792E-41FC-4FFC-8582-6A36314F23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254053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B9972-4745-437B-B97E-28C3934F7F59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F438768-75ED-450C-8BA1-74AB163A53DF}" type="slidenum">
              <a:rPr lang="en-CA"/>
              <a:pPr eaLnBrk="1" hangingPunct="1"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EC1B4B9-4703-4AC5-BD01-76B899CF897F}" type="slidenum">
              <a:rPr lang="en-CA"/>
              <a:pPr eaLnBrk="1" hangingPunct="1"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B9972-4745-437B-B97E-28C3934F7F59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B9972-4745-437B-B97E-28C3934F7F59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B9972-4745-437B-B97E-28C3934F7F59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B9972-4745-437B-B97E-28C3934F7F59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B9972-4745-437B-B97E-28C3934F7F59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FE4782E-6043-444C-95EC-AD1AE5C107A6}" type="slidenum">
              <a:rPr lang="en-CA"/>
              <a:pPr eaLnBrk="1" hangingPunct="1"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180A2FB-F820-4FEE-B0F6-507DB5CCA57C}" type="slidenum">
              <a:rPr lang="en-CA"/>
              <a:pPr eaLnBrk="1" hangingPunct="1"/>
              <a:t>9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0C390A9-8AD3-4699-B6C5-40D105FAA747}" type="slidenum">
              <a:rPr lang="en-CA"/>
              <a:pPr eaLnBrk="1" hangingPunct="1"/>
              <a:t>10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26/02/2014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26/02/2014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26/02/2014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26/02/2014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26/02/2014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26/02/2014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26/02/2014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26/02/2014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26/02/2014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26/02/2014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26/02/2014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26/02/2014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60.bin"/><Relationship Id="rId12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9.bin"/><Relationship Id="rId11" Type="http://schemas.openxmlformats.org/officeDocument/2006/relationships/oleObject" Target="../embeddings/oleObject64.bin"/><Relationship Id="rId5" Type="http://schemas.openxmlformats.org/officeDocument/2006/relationships/hyperlink" Target="http://www.math.psu.edu/dlittle/java/geometry/spherical/toolbox.html" TargetMode="External"/><Relationship Id="rId10" Type="http://schemas.openxmlformats.org/officeDocument/2006/relationships/oleObject" Target="../embeddings/oleObject63.bin"/><Relationship Id="rId4" Type="http://schemas.openxmlformats.org/officeDocument/2006/relationships/image" Target="../media/image60.jpeg"/><Relationship Id="rId9" Type="http://schemas.openxmlformats.org/officeDocument/2006/relationships/oleObject" Target="../embeddings/oleObject6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67.bin"/><Relationship Id="rId12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69.png"/><Relationship Id="rId5" Type="http://schemas.openxmlformats.org/officeDocument/2006/relationships/image" Target="../media/image67.png"/><Relationship Id="rId10" Type="http://schemas.openxmlformats.org/officeDocument/2006/relationships/image" Target="../media/image68.jpeg"/><Relationship Id="rId4" Type="http://schemas.openxmlformats.org/officeDocument/2006/relationships/image" Target="../media/image66.png"/><Relationship Id="rId9" Type="http://schemas.openxmlformats.org/officeDocument/2006/relationships/oleObject" Target="../embeddings/oleObject6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4.png"/><Relationship Id="rId5" Type="http://schemas.openxmlformats.org/officeDocument/2006/relationships/oleObject" Target="../embeddings/oleObject71.bin"/><Relationship Id="rId4" Type="http://schemas.openxmlformats.org/officeDocument/2006/relationships/image" Target="../media/image7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10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7.bin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5.bin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oleObject" Target="../embeddings/oleObject32.bin"/><Relationship Id="rId1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26.bin"/><Relationship Id="rId12" Type="http://schemas.openxmlformats.org/officeDocument/2006/relationships/oleObject" Target="../embeddings/oleObject31.bin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5.bin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34.bin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Relationship Id="rId14" Type="http://schemas.openxmlformats.org/officeDocument/2006/relationships/oleObject" Target="../embeddings/oleObject3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oleObject" Target="../embeddings/oleObject46.bin"/><Relationship Id="rId18" Type="http://schemas.openxmlformats.org/officeDocument/2006/relationships/hyperlink" Target="http://www.shodor.org/interactivate/activities/SurfaceAreaAndVolume/" TargetMode="External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40.bin"/><Relationship Id="rId12" Type="http://schemas.openxmlformats.org/officeDocument/2006/relationships/oleObject" Target="../embeddings/oleObject45.bin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9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9.bin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8.bin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37.bin"/><Relationship Id="rId9" Type="http://schemas.openxmlformats.org/officeDocument/2006/relationships/oleObject" Target="../embeddings/oleObject42.bin"/><Relationship Id="rId14" Type="http://schemas.openxmlformats.org/officeDocument/2006/relationships/oleObject" Target="../embeddings/oleObject4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3.bin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2.bin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1.bin"/><Relationship Id="rId9" Type="http://schemas.openxmlformats.org/officeDocument/2006/relationships/oleObject" Target="../embeddings/oleObject5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/>
          </a:bodyPr>
          <a:lstStyle/>
          <a:p>
            <a:r>
              <a:rPr lang="en-CA"/>
              <a:t>Section 6.1 Composite </a:t>
            </a:r>
            <a:r>
              <a:rPr lang="en-CA" smtClean="0"/>
              <a:t>Solids</a:t>
            </a:r>
            <a:br>
              <a:rPr lang="en-CA" smtClean="0"/>
            </a:b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87720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388938" y="4217988"/>
            <a:ext cx="3789362" cy="1379537"/>
          </a:xfrm>
          <a:prstGeom prst="rect">
            <a:avLst/>
          </a:prstGeom>
          <a:solidFill>
            <a:srgbClr val="0070C0">
              <a:alpha val="5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713" cy="5619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Surface Area and Volume of Spheres</a:t>
            </a:r>
            <a:endParaRPr lang="en-CA" dirty="0"/>
          </a:p>
        </p:txBody>
      </p:sp>
      <p:pic>
        <p:nvPicPr>
          <p:cNvPr id="8203" name="Content Placeholder 4" descr="Sphere.jpg"/>
          <p:cNvPicPr>
            <a:picLocks noGrp="1" noChangeAspect="1"/>
          </p:cNvPicPr>
          <p:nvPr>
            <p:ph sz="quarter"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349250" y="1035050"/>
            <a:ext cx="2330450" cy="2343150"/>
          </a:xfrm>
        </p:spPr>
      </p:pic>
      <p:sp>
        <p:nvSpPr>
          <p:cNvPr id="8204" name="TextBox 3">
            <a:hlinkClick r:id="rId5"/>
          </p:cNvPr>
          <p:cNvSpPr txBox="1">
            <a:spLocks noChangeArrowheads="1"/>
          </p:cNvSpPr>
          <p:nvPr/>
        </p:nvSpPr>
        <p:spPr bwMode="auto">
          <a:xfrm>
            <a:off x="6432550" y="6196013"/>
            <a:ext cx="1739900" cy="369887"/>
          </a:xfrm>
          <a:prstGeom prst="rect">
            <a:avLst/>
          </a:prstGeom>
          <a:solidFill>
            <a:srgbClr val="FFFF00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</a:rPr>
              <a:t>Sphere Applet</a:t>
            </a:r>
          </a:p>
        </p:txBody>
      </p:sp>
      <p:graphicFrame>
        <p:nvGraphicFramePr>
          <p:cNvPr id="57" name="Object 3"/>
          <p:cNvGraphicFramePr>
            <a:graphicFrameLocks noChangeAspect="1"/>
          </p:cNvGraphicFramePr>
          <p:nvPr/>
        </p:nvGraphicFramePr>
        <p:xfrm>
          <a:off x="1000125" y="4598988"/>
          <a:ext cx="2514600" cy="506412"/>
        </p:xfrm>
        <a:graphic>
          <a:graphicData uri="http://schemas.openxmlformats.org/presentationml/2006/ole">
            <p:oleObj spid="_x0000_s3081" name="Equation" r:id="rId6" imgW="875920" imgH="177723" progId="Equation.DSMT4">
              <p:embed/>
            </p:oleObj>
          </a:graphicData>
        </a:graphic>
      </p:graphicFrame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74663" y="946150"/>
            <a:ext cx="2068512" cy="2506663"/>
            <a:chOff x="474467" y="1008996"/>
            <a:chExt cx="2068377" cy="2412527"/>
          </a:xfrm>
        </p:grpSpPr>
        <p:sp>
          <p:nvSpPr>
            <p:cNvPr id="8" name="Flowchart: Magnetic Disk 7"/>
            <p:cNvSpPr/>
            <p:nvPr/>
          </p:nvSpPr>
          <p:spPr>
            <a:xfrm>
              <a:off x="483991" y="1008996"/>
              <a:ext cx="2049328" cy="2412527"/>
            </a:xfrm>
            <a:prstGeom prst="flowChartMagneticDisk">
              <a:avLst/>
            </a:prstGeom>
            <a:solidFill>
              <a:srgbClr val="00B0F0">
                <a:alpha val="17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10" name="Oval 9"/>
            <p:cNvSpPr/>
            <p:nvPr/>
          </p:nvSpPr>
          <p:spPr>
            <a:xfrm>
              <a:off x="474467" y="2645359"/>
              <a:ext cx="2068377" cy="774636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3452813" y="1093788"/>
            <a:ext cx="5345112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The surface area of a cylinder is equal to the lateral area of a cylinder with the same radius and height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512888" y="2206625"/>
            <a:ext cx="962025" cy="190500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6"/>
          <p:cNvGraphicFramePr>
            <a:graphicFrameLocks noChangeAspect="1"/>
          </p:cNvGraphicFramePr>
          <p:nvPr/>
        </p:nvGraphicFramePr>
        <p:xfrm>
          <a:off x="1776413" y="1749425"/>
          <a:ext cx="565150" cy="619125"/>
        </p:xfrm>
        <a:graphic>
          <a:graphicData uri="http://schemas.openxmlformats.org/presentationml/2006/ole">
            <p:oleObj spid="_x0000_s3082" name="Equation" r:id="rId7" imgW="114102" imgH="126780" progId="Equation.DSMT4">
              <p:embed/>
            </p:oleObj>
          </a:graphicData>
        </a:graphic>
      </p:graphicFrame>
      <p:cxnSp>
        <p:nvCxnSpPr>
          <p:cNvPr id="21" name="Straight Arrow Connector 20"/>
          <p:cNvCxnSpPr/>
          <p:nvPr/>
        </p:nvCxnSpPr>
        <p:spPr>
          <a:xfrm rot="16200000" flipH="1">
            <a:off x="575470" y="2151856"/>
            <a:ext cx="1858962" cy="15875"/>
          </a:xfrm>
          <a:prstGeom prst="straightConnector1">
            <a:avLst/>
          </a:prstGeom>
          <a:ln w="3175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7"/>
          <p:cNvGraphicFramePr>
            <a:graphicFrameLocks noChangeAspect="1"/>
          </p:cNvGraphicFramePr>
          <p:nvPr/>
        </p:nvGraphicFramePr>
        <p:xfrm>
          <a:off x="874713" y="1871663"/>
          <a:ext cx="592137" cy="506412"/>
        </p:xfrm>
        <a:graphic>
          <a:graphicData uri="http://schemas.openxmlformats.org/presentationml/2006/ole">
            <p:oleObj spid="_x0000_s3083" name="Equation" r:id="rId8" imgW="190335" imgH="164957" progId="Equation.DSMT4">
              <p:embed/>
            </p:oleObj>
          </a:graphicData>
        </a:graphic>
      </p:graphicFrame>
      <p:graphicFrame>
        <p:nvGraphicFramePr>
          <p:cNvPr id="24" name="Object 8"/>
          <p:cNvGraphicFramePr>
            <a:graphicFrameLocks noChangeAspect="1"/>
          </p:cNvGraphicFramePr>
          <p:nvPr/>
        </p:nvGraphicFramePr>
        <p:xfrm>
          <a:off x="1865313" y="3757613"/>
          <a:ext cx="838200" cy="506412"/>
        </p:xfrm>
        <a:graphic>
          <a:graphicData uri="http://schemas.openxmlformats.org/presentationml/2006/ole">
            <p:oleObj spid="_x0000_s3084" name="Equation" r:id="rId9" imgW="291847" imgH="177646" progId="Equation.DSMT4">
              <p:embed/>
            </p:oleObj>
          </a:graphicData>
        </a:graphic>
      </p:graphicFrame>
      <p:graphicFrame>
        <p:nvGraphicFramePr>
          <p:cNvPr id="25" name="Object 9"/>
          <p:cNvGraphicFramePr>
            <a:graphicFrameLocks noChangeAspect="1"/>
          </p:cNvGraphicFramePr>
          <p:nvPr/>
        </p:nvGraphicFramePr>
        <p:xfrm>
          <a:off x="4240213" y="4625975"/>
          <a:ext cx="547687" cy="469900"/>
        </p:xfrm>
        <a:graphic>
          <a:graphicData uri="http://schemas.openxmlformats.org/presentationml/2006/ole">
            <p:oleObj spid="_x0000_s3085" name="Equation" r:id="rId10" imgW="190335" imgH="164957" progId="Equation.DSMT4">
              <p:embed/>
            </p:oleObj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/>
        </p:nvGraphicFramePr>
        <p:xfrm>
          <a:off x="4946650" y="2506663"/>
          <a:ext cx="1893888" cy="579437"/>
        </p:xfrm>
        <a:graphic>
          <a:graphicData uri="http://schemas.openxmlformats.org/presentationml/2006/ole">
            <p:oleObj spid="_x0000_s3086" name="Equation" r:id="rId11" imgW="660113" imgH="203112" progId="Equation.DSMT4">
              <p:embed/>
            </p:oleObj>
          </a:graphicData>
        </a:graphic>
      </p:graphicFrame>
      <p:sp>
        <p:nvSpPr>
          <p:cNvPr id="28" name="Rectangle 27"/>
          <p:cNvSpPr/>
          <p:nvPr/>
        </p:nvSpPr>
        <p:spPr>
          <a:xfrm>
            <a:off x="4710113" y="2425700"/>
            <a:ext cx="2305050" cy="774700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9" name="Object 12"/>
          <p:cNvGraphicFramePr>
            <a:graphicFrameLocks noChangeAspect="1"/>
          </p:cNvGraphicFramePr>
          <p:nvPr/>
        </p:nvGraphicFramePr>
        <p:xfrm>
          <a:off x="4992688" y="3568700"/>
          <a:ext cx="1820862" cy="1122363"/>
        </p:xfrm>
        <a:graphic>
          <a:graphicData uri="http://schemas.openxmlformats.org/presentationml/2006/ole">
            <p:oleObj spid="_x0000_s3087" name="Equation" r:id="rId12" imgW="634725" imgH="393529" progId="Equation.DSMT4">
              <p:embed/>
            </p:oleObj>
          </a:graphicData>
        </a:graphic>
      </p:graphicFrame>
      <p:sp>
        <p:nvSpPr>
          <p:cNvPr id="30" name="Rectangle 29"/>
          <p:cNvSpPr/>
          <p:nvPr/>
        </p:nvSpPr>
        <p:spPr>
          <a:xfrm>
            <a:off x="4687888" y="3556000"/>
            <a:ext cx="2532062" cy="1173163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64038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14" grpId="0" build="p"/>
      <p:bldP spid="28" grpId="0" animBg="1"/>
      <p:bldP spid="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50" cy="4905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Surface Areas and Volumes of Pyramids</a:t>
            </a:r>
            <a:endParaRPr lang="en-CA" dirty="0"/>
          </a:p>
        </p:txBody>
      </p:sp>
      <p:sp>
        <p:nvSpPr>
          <p:cNvPr id="9224" name="Content Placeholder 2"/>
          <p:cNvSpPr>
            <a:spLocks noGrp="1"/>
          </p:cNvSpPr>
          <p:nvPr>
            <p:ph sz="quarter" idx="1"/>
          </p:nvPr>
        </p:nvSpPr>
        <p:spPr>
          <a:xfrm>
            <a:off x="111125" y="866775"/>
            <a:ext cx="8623300" cy="930275"/>
          </a:xfrm>
        </p:spPr>
        <p:txBody>
          <a:bodyPr/>
          <a:lstStyle/>
          <a:p>
            <a:pPr eaLnBrk="1" hangingPunct="1"/>
            <a:r>
              <a:rPr lang="en-CA" smtClean="0"/>
              <a:t>The volume of a pyramid is 1/3 of the volume of a prism with the same base and height</a:t>
            </a:r>
          </a:p>
        </p:txBody>
      </p:sp>
      <p:pic>
        <p:nvPicPr>
          <p:cNvPr id="4" name="Picture 3" descr="cone.gi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100" y="1892300"/>
            <a:ext cx="1155700" cy="154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n 4"/>
          <p:cNvSpPr/>
          <p:nvPr/>
        </p:nvSpPr>
        <p:spPr>
          <a:xfrm>
            <a:off x="2338388" y="1793875"/>
            <a:ext cx="1112837" cy="1649413"/>
          </a:xfrm>
          <a:prstGeom prst="can">
            <a:avLst>
              <a:gd name="adj" fmla="val 29545"/>
            </a:avLst>
          </a:prstGeom>
          <a:solidFill>
            <a:srgbClr val="00B0F0">
              <a:alpha val="2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pic>
        <p:nvPicPr>
          <p:cNvPr id="8" name="Picture 7" descr="glossary_square_pyramid.gi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19650" y="2076450"/>
            <a:ext cx="167640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ube 8"/>
          <p:cNvSpPr/>
          <p:nvPr/>
        </p:nvSpPr>
        <p:spPr>
          <a:xfrm>
            <a:off x="6715125" y="2114550"/>
            <a:ext cx="1609725" cy="1323975"/>
          </a:xfrm>
          <a:prstGeom prst="cube">
            <a:avLst>
              <a:gd name="adj" fmla="val 43666"/>
            </a:avLst>
          </a:prstGeom>
          <a:solidFill>
            <a:srgbClr val="00B0F0">
              <a:alpha val="5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7" name="Object 3"/>
          <p:cNvGraphicFramePr>
            <a:graphicFrameLocks noChangeAspect="1"/>
          </p:cNvGraphicFramePr>
          <p:nvPr/>
        </p:nvGraphicFramePr>
        <p:xfrm>
          <a:off x="2311400" y="3562350"/>
          <a:ext cx="1247775" cy="422275"/>
        </p:xfrm>
        <a:graphic>
          <a:graphicData uri="http://schemas.openxmlformats.org/presentationml/2006/ole">
            <p:oleObj spid="_x0000_s4103" name="Equation" r:id="rId6" imgW="596641" imgH="203112" progId="Equation.DSMT4">
              <p:embed/>
            </p:oleObj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576263" y="3411538"/>
          <a:ext cx="1303337" cy="871537"/>
        </p:xfrm>
        <a:graphic>
          <a:graphicData uri="http://schemas.openxmlformats.org/presentationml/2006/ole">
            <p:oleObj spid="_x0000_s4104" name="Equation" r:id="rId7" imgW="622030" imgH="418918" progId="Equation.DSMT4">
              <p:embed/>
            </p:oleObj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6613525" y="3536950"/>
          <a:ext cx="1592263" cy="368300"/>
        </p:xfrm>
        <a:graphic>
          <a:graphicData uri="http://schemas.openxmlformats.org/presentationml/2006/ole">
            <p:oleObj spid="_x0000_s4105" name="Equation" r:id="rId8" imgW="761669" imgH="177723" progId="Equation.DSMT4">
              <p:embed/>
            </p:oleObj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/>
        </p:nvGraphicFramePr>
        <p:xfrm>
          <a:off x="4686300" y="3386138"/>
          <a:ext cx="1649413" cy="817562"/>
        </p:xfrm>
        <a:graphic>
          <a:graphicData uri="http://schemas.openxmlformats.org/presentationml/2006/ole">
            <p:oleObj spid="_x0000_s4106" name="Equation" r:id="rId9" imgW="787058" imgH="393529" progId="Equation.DSMT4">
              <p:embed/>
            </p:oleObj>
          </a:graphicData>
        </a:graphic>
      </p:graphicFrame>
      <p:pic>
        <p:nvPicPr>
          <p:cNvPr id="14" name="Picture 13" descr="surface-area-of-a-pyramid2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02138" y="4229100"/>
            <a:ext cx="213995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surface-cone.gif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1138" y="4462463"/>
            <a:ext cx="2359025" cy="159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Object 8"/>
          <p:cNvGraphicFramePr>
            <a:graphicFrameLocks noChangeAspect="1"/>
          </p:cNvGraphicFramePr>
          <p:nvPr/>
        </p:nvGraphicFramePr>
        <p:xfrm>
          <a:off x="412750" y="5943600"/>
          <a:ext cx="2909888" cy="615950"/>
        </p:xfrm>
        <a:graphic>
          <a:graphicData uri="http://schemas.openxmlformats.org/presentationml/2006/ole">
            <p:oleObj spid="_x0000_s4107" name="Equation" r:id="rId12" imgW="952087" imgH="203112" progId="Equation.DSMT4">
              <p:embed/>
            </p:oleObj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810375" y="4856163"/>
            <a:ext cx="17113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Add the areas</a:t>
            </a:r>
          </a:p>
          <a:p>
            <a:pPr eaLnBrk="1" hangingPunct="1"/>
            <a:r>
              <a:rPr lang="en-CA">
                <a:solidFill>
                  <a:srgbClr val="FF0000"/>
                </a:solidFill>
              </a:rPr>
              <a:t>of all the sides</a:t>
            </a:r>
          </a:p>
        </p:txBody>
      </p:sp>
    </p:spTree>
    <p:extLst>
      <p:ext uri="{BB962C8B-B14F-4D97-AF65-F5344CB8AC3E}">
        <p14:creationId xmlns:p14="http://schemas.microsoft.com/office/powerpoint/2010/main" xmlns="" val="2754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19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Volume of Frustums</a:t>
            </a:r>
            <a:endParaRPr lang="en-CA" dirty="0"/>
          </a:p>
        </p:txBody>
      </p:sp>
      <p:sp>
        <p:nvSpPr>
          <p:cNvPr id="10246" name="Content Placeholder 2"/>
          <p:cNvSpPr>
            <a:spLocks noGrp="1"/>
          </p:cNvSpPr>
          <p:nvPr>
            <p:ph sz="quarter" idx="1"/>
          </p:nvPr>
        </p:nvSpPr>
        <p:spPr>
          <a:xfrm>
            <a:off x="284163" y="922338"/>
            <a:ext cx="8150225" cy="481012"/>
          </a:xfrm>
        </p:spPr>
        <p:txBody>
          <a:bodyPr/>
          <a:lstStyle/>
          <a:p>
            <a:pPr eaLnBrk="1" hangingPunct="1"/>
            <a:r>
              <a:rPr lang="en-CA" smtClean="0"/>
              <a:t>A frustum of a pyramid with the top sliced off</a:t>
            </a:r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7488" y="1560513"/>
            <a:ext cx="416560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4710113" y="1812925"/>
          <a:ext cx="3522662" cy="925513"/>
        </p:xfrm>
        <a:graphic>
          <a:graphicData uri="http://schemas.openxmlformats.org/presentationml/2006/ole">
            <p:oleObj spid="_x0000_s5125" name="Equation" r:id="rId5" imgW="1497950" imgH="393529" progId="Equation.DSMT4">
              <p:embed/>
            </p:oleObj>
          </a:graphicData>
        </a:graphic>
      </p:graphicFrame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7038" y="3562350"/>
            <a:ext cx="2568575" cy="297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2487613" y="3940175"/>
          <a:ext cx="387350" cy="536575"/>
        </p:xfrm>
        <a:graphic>
          <a:graphicData uri="http://schemas.openxmlformats.org/presentationml/2006/ole">
            <p:oleObj spid="_x0000_s5126" name="Equation" r:id="rId7" imgW="165028" imgH="228501" progId="Equation.DSMT4">
              <p:embed/>
            </p:oleObj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1917700" y="6210300"/>
          <a:ext cx="446088" cy="536575"/>
        </p:xfrm>
        <a:graphic>
          <a:graphicData uri="http://schemas.openxmlformats.org/presentationml/2006/ole">
            <p:oleObj spid="_x0000_s5127" name="Equation" r:id="rId8" imgW="190500" imgH="228600" progId="Equation.DSMT4">
              <p:embed/>
            </p:oleObj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346575" y="4133850"/>
            <a:ext cx="41354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400" dirty="0">
                <a:latin typeface="+mn-lt"/>
                <a:cs typeface="+mn-cs"/>
              </a:rPr>
              <a:t>The top and bottom sides must be parallel</a:t>
            </a:r>
          </a:p>
        </p:txBody>
      </p:sp>
    </p:spTree>
    <p:extLst>
      <p:ext uri="{BB962C8B-B14F-4D97-AF65-F5344CB8AC3E}">
        <p14:creationId xmlns:p14="http://schemas.microsoft.com/office/powerpoint/2010/main" xmlns="" val="3054343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167958"/>
            <a:ext cx="7467600" cy="715962"/>
          </a:xfrm>
        </p:spPr>
        <p:txBody>
          <a:bodyPr/>
          <a:lstStyle/>
          <a:p>
            <a:r>
              <a:rPr lang="en-CA" dirty="0" smtClean="0"/>
              <a:t>I) Volume of 3D Solids: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005840"/>
            <a:ext cx="8229600" cy="4495800"/>
          </a:xfrm>
        </p:spPr>
        <p:txBody>
          <a:bodyPr>
            <a:normAutofit/>
          </a:bodyPr>
          <a:lstStyle/>
          <a:p>
            <a:r>
              <a:rPr lang="en-CA" dirty="0" smtClean="0"/>
              <a:t>The volume of a 3D solid is the amount of space inside</a:t>
            </a:r>
          </a:p>
          <a:p>
            <a:r>
              <a:rPr lang="en-CA" dirty="0" smtClean="0"/>
              <a:t>For instance, if we have a cup, the volume is the amount of water inside</a:t>
            </a:r>
          </a:p>
          <a:p>
            <a:r>
              <a:rPr lang="en-CA" dirty="0" smtClean="0"/>
              <a:t>There are many </a:t>
            </a:r>
            <a:r>
              <a:rPr lang="en-CA" i="1" dirty="0" smtClean="0"/>
              <a:t>real world</a:t>
            </a:r>
            <a:r>
              <a:rPr lang="en-CA" dirty="0" smtClean="0"/>
              <a:t> applications with Volume</a:t>
            </a:r>
          </a:p>
          <a:p>
            <a:r>
              <a:rPr lang="en-CA" dirty="0" smtClean="0"/>
              <a:t>Amount of liquid in a container, pool, or bucket</a:t>
            </a:r>
          </a:p>
          <a:p>
            <a:r>
              <a:rPr lang="en-CA" dirty="0" smtClean="0"/>
              <a:t>Liquid can be measured in Litres and ml</a:t>
            </a:r>
          </a:p>
          <a:p>
            <a:r>
              <a:rPr lang="en-CA" dirty="0" smtClean="0"/>
              <a:t>Volume can be measured in: mm</a:t>
            </a:r>
            <a:r>
              <a:rPr lang="en-CA" baseline="30000" dirty="0" smtClean="0"/>
              <a:t>3</a:t>
            </a:r>
            <a:r>
              <a:rPr lang="en-CA" dirty="0" smtClean="0"/>
              <a:t> ,cm</a:t>
            </a:r>
            <a:r>
              <a:rPr lang="en-CA" baseline="30000" dirty="0" smtClean="0"/>
              <a:t>3</a:t>
            </a:r>
            <a:r>
              <a:rPr lang="en-CA" dirty="0" smtClean="0"/>
              <a:t>, or m</a:t>
            </a:r>
            <a:r>
              <a:rPr lang="en-CA" baseline="30000" dirty="0" smtClean="0"/>
              <a:t>3</a:t>
            </a:r>
          </a:p>
          <a:p>
            <a:r>
              <a:rPr lang="en-CA" dirty="0" smtClean="0"/>
              <a:t>Conversion: 1cm</a:t>
            </a:r>
            <a:r>
              <a:rPr lang="en-CA" baseline="30000" dirty="0" smtClean="0"/>
              <a:t>3</a:t>
            </a:r>
            <a:r>
              <a:rPr lang="en-CA" dirty="0" smtClean="0"/>
              <a:t> = to 1ml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1" y="4034768"/>
            <a:ext cx="4465319" cy="266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0219" y="3798570"/>
            <a:ext cx="3141223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85373" y="4099560"/>
            <a:ext cx="1885949" cy="2605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41883" y="3358515"/>
            <a:ext cx="1209675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7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CA" dirty="0" smtClean="0"/>
              <a:t>Volume of a Box: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7160" y="914400"/>
            <a:ext cx="8884920" cy="1036320"/>
          </a:xfrm>
        </p:spPr>
        <p:txBody>
          <a:bodyPr/>
          <a:lstStyle/>
          <a:p>
            <a:pPr>
              <a:buNone/>
            </a:pPr>
            <a:r>
              <a:rPr lang="en-CA" dirty="0" smtClean="0"/>
              <a:t>Suppose you have a bin that measures 3cm by 4cm with a height of 5cm, how many 1cm</a:t>
            </a:r>
            <a:r>
              <a:rPr lang="en-CA" baseline="30000" dirty="0" smtClean="0"/>
              <a:t>3</a:t>
            </a:r>
            <a:r>
              <a:rPr lang="en-CA" dirty="0" smtClean="0"/>
              <a:t> boxes can you fit inside?</a:t>
            </a:r>
            <a:endParaRPr lang="en-CA" dirty="0"/>
          </a:p>
        </p:txBody>
      </p:sp>
      <p:sp>
        <p:nvSpPr>
          <p:cNvPr id="5" name="Cube 4"/>
          <p:cNvSpPr/>
          <p:nvPr/>
        </p:nvSpPr>
        <p:spPr>
          <a:xfrm>
            <a:off x="5425440" y="4754880"/>
            <a:ext cx="914400" cy="914400"/>
          </a:xfrm>
          <a:prstGeom prst="cube">
            <a:avLst>
              <a:gd name="adj" fmla="val 33543"/>
            </a:avLst>
          </a:prstGeom>
          <a:solidFill>
            <a:srgbClr val="0070C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Cube 5"/>
          <p:cNvSpPr/>
          <p:nvPr/>
        </p:nvSpPr>
        <p:spPr>
          <a:xfrm>
            <a:off x="5120640" y="5059680"/>
            <a:ext cx="914400" cy="914400"/>
          </a:xfrm>
          <a:prstGeom prst="cube">
            <a:avLst>
              <a:gd name="adj" fmla="val 33543"/>
            </a:avLst>
          </a:prstGeom>
          <a:solidFill>
            <a:srgbClr val="0070C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Cube 6"/>
          <p:cNvSpPr/>
          <p:nvPr/>
        </p:nvSpPr>
        <p:spPr>
          <a:xfrm>
            <a:off x="4815840" y="5364480"/>
            <a:ext cx="914400" cy="914400"/>
          </a:xfrm>
          <a:prstGeom prst="cube">
            <a:avLst>
              <a:gd name="adj" fmla="val 33543"/>
            </a:avLst>
          </a:prstGeom>
          <a:solidFill>
            <a:srgbClr val="0070C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Cube 7"/>
          <p:cNvSpPr/>
          <p:nvPr/>
        </p:nvSpPr>
        <p:spPr>
          <a:xfrm>
            <a:off x="6035040" y="4754880"/>
            <a:ext cx="914400" cy="914400"/>
          </a:xfrm>
          <a:prstGeom prst="cube">
            <a:avLst>
              <a:gd name="adj" fmla="val 33543"/>
            </a:avLst>
          </a:prstGeom>
          <a:solidFill>
            <a:srgbClr val="0070C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Cube 8"/>
          <p:cNvSpPr/>
          <p:nvPr/>
        </p:nvSpPr>
        <p:spPr>
          <a:xfrm>
            <a:off x="5730240" y="5059680"/>
            <a:ext cx="914400" cy="914400"/>
          </a:xfrm>
          <a:prstGeom prst="cube">
            <a:avLst>
              <a:gd name="adj" fmla="val 33543"/>
            </a:avLst>
          </a:prstGeom>
          <a:solidFill>
            <a:srgbClr val="0070C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Cube 9"/>
          <p:cNvSpPr/>
          <p:nvPr/>
        </p:nvSpPr>
        <p:spPr>
          <a:xfrm>
            <a:off x="5425440" y="5364480"/>
            <a:ext cx="914400" cy="914400"/>
          </a:xfrm>
          <a:prstGeom prst="cube">
            <a:avLst>
              <a:gd name="adj" fmla="val 33543"/>
            </a:avLst>
          </a:prstGeom>
          <a:solidFill>
            <a:srgbClr val="0070C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Cube 10"/>
          <p:cNvSpPr/>
          <p:nvPr/>
        </p:nvSpPr>
        <p:spPr>
          <a:xfrm>
            <a:off x="6644640" y="4754880"/>
            <a:ext cx="914400" cy="914400"/>
          </a:xfrm>
          <a:prstGeom prst="cube">
            <a:avLst>
              <a:gd name="adj" fmla="val 33543"/>
            </a:avLst>
          </a:prstGeom>
          <a:solidFill>
            <a:srgbClr val="0070C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Cube 11"/>
          <p:cNvSpPr/>
          <p:nvPr/>
        </p:nvSpPr>
        <p:spPr>
          <a:xfrm>
            <a:off x="6339840" y="5059680"/>
            <a:ext cx="914400" cy="914400"/>
          </a:xfrm>
          <a:prstGeom prst="cube">
            <a:avLst>
              <a:gd name="adj" fmla="val 33543"/>
            </a:avLst>
          </a:prstGeom>
          <a:solidFill>
            <a:srgbClr val="0070C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Cube 12"/>
          <p:cNvSpPr/>
          <p:nvPr/>
        </p:nvSpPr>
        <p:spPr>
          <a:xfrm>
            <a:off x="6035040" y="5364480"/>
            <a:ext cx="914400" cy="914400"/>
          </a:xfrm>
          <a:prstGeom prst="cube">
            <a:avLst>
              <a:gd name="adj" fmla="val 33543"/>
            </a:avLst>
          </a:prstGeom>
          <a:solidFill>
            <a:srgbClr val="0070C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Cube 13"/>
          <p:cNvSpPr/>
          <p:nvPr/>
        </p:nvSpPr>
        <p:spPr>
          <a:xfrm>
            <a:off x="7254240" y="4754880"/>
            <a:ext cx="914400" cy="914400"/>
          </a:xfrm>
          <a:prstGeom prst="cube">
            <a:avLst>
              <a:gd name="adj" fmla="val 33543"/>
            </a:avLst>
          </a:prstGeom>
          <a:solidFill>
            <a:srgbClr val="0070C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Cube 14"/>
          <p:cNvSpPr/>
          <p:nvPr/>
        </p:nvSpPr>
        <p:spPr>
          <a:xfrm>
            <a:off x="6949440" y="5059680"/>
            <a:ext cx="914400" cy="914400"/>
          </a:xfrm>
          <a:prstGeom prst="cube">
            <a:avLst>
              <a:gd name="adj" fmla="val 33543"/>
            </a:avLst>
          </a:prstGeom>
          <a:solidFill>
            <a:srgbClr val="0070C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Cube 15"/>
          <p:cNvSpPr/>
          <p:nvPr/>
        </p:nvSpPr>
        <p:spPr>
          <a:xfrm>
            <a:off x="6644640" y="5364480"/>
            <a:ext cx="914400" cy="914400"/>
          </a:xfrm>
          <a:prstGeom prst="cube">
            <a:avLst>
              <a:gd name="adj" fmla="val 33543"/>
            </a:avLst>
          </a:prstGeom>
          <a:solidFill>
            <a:srgbClr val="0070C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89" name="Object 88"/>
          <p:cNvGraphicFramePr>
            <a:graphicFrameLocks noChangeAspect="1"/>
          </p:cNvGraphicFramePr>
          <p:nvPr/>
        </p:nvGraphicFramePr>
        <p:xfrm>
          <a:off x="5590539" y="6189980"/>
          <a:ext cx="831669" cy="485140"/>
        </p:xfrm>
        <a:graphic>
          <a:graphicData uri="http://schemas.openxmlformats.org/presentationml/2006/ole">
            <p:oleObj spid="_x0000_s24578" name="Equation" r:id="rId4" imgW="304560" imgH="177480" progId="Equation.BREE4">
              <p:embed/>
            </p:oleObj>
          </a:graphicData>
        </a:graphic>
      </p:graphicFrame>
      <p:graphicFrame>
        <p:nvGraphicFramePr>
          <p:cNvPr id="90" name="Object 89"/>
          <p:cNvGraphicFramePr>
            <a:graphicFrameLocks noChangeAspect="1"/>
          </p:cNvGraphicFramePr>
          <p:nvPr/>
        </p:nvGraphicFramePr>
        <p:xfrm>
          <a:off x="7726998" y="5717223"/>
          <a:ext cx="795337" cy="485775"/>
        </p:xfrm>
        <a:graphic>
          <a:graphicData uri="http://schemas.openxmlformats.org/presentationml/2006/ole">
            <p:oleObj spid="_x0000_s24579" name="Equation" r:id="rId5" imgW="291960" imgH="177480" progId="Equation.BREE4">
              <p:embed/>
            </p:oleObj>
          </a:graphicData>
        </a:graphic>
      </p:graphicFrame>
      <p:graphicFrame>
        <p:nvGraphicFramePr>
          <p:cNvPr id="91" name="Object 90"/>
          <p:cNvGraphicFramePr>
            <a:graphicFrameLocks noChangeAspect="1"/>
          </p:cNvGraphicFramePr>
          <p:nvPr/>
        </p:nvGraphicFramePr>
        <p:xfrm>
          <a:off x="8135303" y="3647123"/>
          <a:ext cx="795337" cy="450850"/>
        </p:xfrm>
        <a:graphic>
          <a:graphicData uri="http://schemas.openxmlformats.org/presentationml/2006/ole">
            <p:oleObj spid="_x0000_s24580" name="Equation" r:id="rId6" imgW="291960" imgH="164880" progId="Equation.BREE4">
              <p:embed/>
            </p:oleObj>
          </a:graphicData>
        </a:graphic>
      </p:graphicFrame>
      <p:cxnSp>
        <p:nvCxnSpPr>
          <p:cNvPr id="93" name="Straight Connector 92"/>
          <p:cNvCxnSpPr/>
          <p:nvPr/>
        </p:nvCxnSpPr>
        <p:spPr>
          <a:xfrm>
            <a:off x="5715000" y="2270760"/>
            <a:ext cx="0" cy="31089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H="1">
            <a:off x="4785360" y="5364480"/>
            <a:ext cx="929640" cy="9296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5730240" y="5364480"/>
            <a:ext cx="2407920" cy="15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Cube 98"/>
          <p:cNvSpPr/>
          <p:nvPr/>
        </p:nvSpPr>
        <p:spPr>
          <a:xfrm>
            <a:off x="5425440" y="4130040"/>
            <a:ext cx="914400" cy="914400"/>
          </a:xfrm>
          <a:prstGeom prst="cube">
            <a:avLst>
              <a:gd name="adj" fmla="val 33543"/>
            </a:avLst>
          </a:prstGeom>
          <a:solidFill>
            <a:srgbClr val="FF0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0" name="Cube 99"/>
          <p:cNvSpPr/>
          <p:nvPr/>
        </p:nvSpPr>
        <p:spPr>
          <a:xfrm>
            <a:off x="5120640" y="4434840"/>
            <a:ext cx="914400" cy="914400"/>
          </a:xfrm>
          <a:prstGeom prst="cube">
            <a:avLst>
              <a:gd name="adj" fmla="val 33543"/>
            </a:avLst>
          </a:prstGeom>
          <a:solidFill>
            <a:srgbClr val="FF0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1" name="Cube 100"/>
          <p:cNvSpPr/>
          <p:nvPr/>
        </p:nvSpPr>
        <p:spPr>
          <a:xfrm>
            <a:off x="4815840" y="4739640"/>
            <a:ext cx="914400" cy="914400"/>
          </a:xfrm>
          <a:prstGeom prst="cube">
            <a:avLst>
              <a:gd name="adj" fmla="val 33543"/>
            </a:avLst>
          </a:prstGeom>
          <a:solidFill>
            <a:srgbClr val="FF0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2" name="Cube 101"/>
          <p:cNvSpPr/>
          <p:nvPr/>
        </p:nvSpPr>
        <p:spPr>
          <a:xfrm>
            <a:off x="6035040" y="4130040"/>
            <a:ext cx="914400" cy="914400"/>
          </a:xfrm>
          <a:prstGeom prst="cube">
            <a:avLst>
              <a:gd name="adj" fmla="val 33543"/>
            </a:avLst>
          </a:prstGeom>
          <a:solidFill>
            <a:srgbClr val="FF0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3" name="Cube 102"/>
          <p:cNvSpPr/>
          <p:nvPr/>
        </p:nvSpPr>
        <p:spPr>
          <a:xfrm>
            <a:off x="5730240" y="4434840"/>
            <a:ext cx="914400" cy="914400"/>
          </a:xfrm>
          <a:prstGeom prst="cube">
            <a:avLst>
              <a:gd name="adj" fmla="val 33543"/>
            </a:avLst>
          </a:prstGeom>
          <a:solidFill>
            <a:srgbClr val="FF0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4" name="Cube 103"/>
          <p:cNvSpPr/>
          <p:nvPr/>
        </p:nvSpPr>
        <p:spPr>
          <a:xfrm>
            <a:off x="5425440" y="4739640"/>
            <a:ext cx="914400" cy="914400"/>
          </a:xfrm>
          <a:prstGeom prst="cube">
            <a:avLst>
              <a:gd name="adj" fmla="val 33543"/>
            </a:avLst>
          </a:prstGeom>
          <a:solidFill>
            <a:srgbClr val="FF0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5" name="Cube 104"/>
          <p:cNvSpPr/>
          <p:nvPr/>
        </p:nvSpPr>
        <p:spPr>
          <a:xfrm>
            <a:off x="6644640" y="4130040"/>
            <a:ext cx="914400" cy="914400"/>
          </a:xfrm>
          <a:prstGeom prst="cube">
            <a:avLst>
              <a:gd name="adj" fmla="val 33543"/>
            </a:avLst>
          </a:prstGeom>
          <a:solidFill>
            <a:srgbClr val="FF0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6" name="Cube 105"/>
          <p:cNvSpPr/>
          <p:nvPr/>
        </p:nvSpPr>
        <p:spPr>
          <a:xfrm>
            <a:off x="6339840" y="4434840"/>
            <a:ext cx="914400" cy="914400"/>
          </a:xfrm>
          <a:prstGeom prst="cube">
            <a:avLst>
              <a:gd name="adj" fmla="val 33543"/>
            </a:avLst>
          </a:prstGeom>
          <a:solidFill>
            <a:srgbClr val="FF0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7" name="Cube 106"/>
          <p:cNvSpPr/>
          <p:nvPr/>
        </p:nvSpPr>
        <p:spPr>
          <a:xfrm>
            <a:off x="6035040" y="4739640"/>
            <a:ext cx="914400" cy="914400"/>
          </a:xfrm>
          <a:prstGeom prst="cube">
            <a:avLst>
              <a:gd name="adj" fmla="val 33543"/>
            </a:avLst>
          </a:prstGeom>
          <a:solidFill>
            <a:srgbClr val="FF0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8" name="Cube 107"/>
          <p:cNvSpPr/>
          <p:nvPr/>
        </p:nvSpPr>
        <p:spPr>
          <a:xfrm>
            <a:off x="7254240" y="4130040"/>
            <a:ext cx="914400" cy="914400"/>
          </a:xfrm>
          <a:prstGeom prst="cube">
            <a:avLst>
              <a:gd name="adj" fmla="val 33543"/>
            </a:avLst>
          </a:prstGeom>
          <a:solidFill>
            <a:srgbClr val="FF0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9" name="Cube 108"/>
          <p:cNvSpPr/>
          <p:nvPr/>
        </p:nvSpPr>
        <p:spPr>
          <a:xfrm>
            <a:off x="6949440" y="4434840"/>
            <a:ext cx="914400" cy="914400"/>
          </a:xfrm>
          <a:prstGeom prst="cube">
            <a:avLst>
              <a:gd name="adj" fmla="val 33543"/>
            </a:avLst>
          </a:prstGeom>
          <a:solidFill>
            <a:srgbClr val="FF0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0" name="Cube 109"/>
          <p:cNvSpPr/>
          <p:nvPr/>
        </p:nvSpPr>
        <p:spPr>
          <a:xfrm>
            <a:off x="6644640" y="4739640"/>
            <a:ext cx="914400" cy="914400"/>
          </a:xfrm>
          <a:prstGeom prst="cube">
            <a:avLst>
              <a:gd name="adj" fmla="val 33543"/>
            </a:avLst>
          </a:prstGeom>
          <a:solidFill>
            <a:srgbClr val="FF0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1" name="Cube 110"/>
          <p:cNvSpPr/>
          <p:nvPr/>
        </p:nvSpPr>
        <p:spPr>
          <a:xfrm>
            <a:off x="5425440" y="3505200"/>
            <a:ext cx="914400" cy="914400"/>
          </a:xfrm>
          <a:prstGeom prst="cube">
            <a:avLst>
              <a:gd name="adj" fmla="val 33543"/>
            </a:avLst>
          </a:prstGeom>
          <a:solidFill>
            <a:srgbClr val="00B05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2" name="Cube 111"/>
          <p:cNvSpPr/>
          <p:nvPr/>
        </p:nvSpPr>
        <p:spPr>
          <a:xfrm>
            <a:off x="5120640" y="3810000"/>
            <a:ext cx="914400" cy="914400"/>
          </a:xfrm>
          <a:prstGeom prst="cube">
            <a:avLst>
              <a:gd name="adj" fmla="val 33543"/>
            </a:avLst>
          </a:prstGeom>
          <a:solidFill>
            <a:srgbClr val="00B05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3" name="Cube 112"/>
          <p:cNvSpPr/>
          <p:nvPr/>
        </p:nvSpPr>
        <p:spPr>
          <a:xfrm>
            <a:off x="4815840" y="4114800"/>
            <a:ext cx="914400" cy="914400"/>
          </a:xfrm>
          <a:prstGeom prst="cube">
            <a:avLst>
              <a:gd name="adj" fmla="val 33543"/>
            </a:avLst>
          </a:prstGeom>
          <a:solidFill>
            <a:srgbClr val="00B05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4" name="Cube 113"/>
          <p:cNvSpPr/>
          <p:nvPr/>
        </p:nvSpPr>
        <p:spPr>
          <a:xfrm>
            <a:off x="6035040" y="3505200"/>
            <a:ext cx="914400" cy="914400"/>
          </a:xfrm>
          <a:prstGeom prst="cube">
            <a:avLst>
              <a:gd name="adj" fmla="val 33543"/>
            </a:avLst>
          </a:prstGeom>
          <a:solidFill>
            <a:srgbClr val="00B05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5" name="Cube 114"/>
          <p:cNvSpPr/>
          <p:nvPr/>
        </p:nvSpPr>
        <p:spPr>
          <a:xfrm>
            <a:off x="5730240" y="3810000"/>
            <a:ext cx="914400" cy="914400"/>
          </a:xfrm>
          <a:prstGeom prst="cube">
            <a:avLst>
              <a:gd name="adj" fmla="val 33543"/>
            </a:avLst>
          </a:prstGeom>
          <a:solidFill>
            <a:srgbClr val="00B05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6" name="Cube 115"/>
          <p:cNvSpPr/>
          <p:nvPr/>
        </p:nvSpPr>
        <p:spPr>
          <a:xfrm>
            <a:off x="5425440" y="4114800"/>
            <a:ext cx="914400" cy="914400"/>
          </a:xfrm>
          <a:prstGeom prst="cube">
            <a:avLst>
              <a:gd name="adj" fmla="val 33543"/>
            </a:avLst>
          </a:prstGeom>
          <a:solidFill>
            <a:srgbClr val="00B05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7" name="Cube 116"/>
          <p:cNvSpPr/>
          <p:nvPr/>
        </p:nvSpPr>
        <p:spPr>
          <a:xfrm>
            <a:off x="6644640" y="3505200"/>
            <a:ext cx="914400" cy="914400"/>
          </a:xfrm>
          <a:prstGeom prst="cube">
            <a:avLst>
              <a:gd name="adj" fmla="val 33543"/>
            </a:avLst>
          </a:prstGeom>
          <a:solidFill>
            <a:srgbClr val="00B05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8" name="Cube 117"/>
          <p:cNvSpPr/>
          <p:nvPr/>
        </p:nvSpPr>
        <p:spPr>
          <a:xfrm>
            <a:off x="6339840" y="3810000"/>
            <a:ext cx="914400" cy="914400"/>
          </a:xfrm>
          <a:prstGeom prst="cube">
            <a:avLst>
              <a:gd name="adj" fmla="val 33543"/>
            </a:avLst>
          </a:prstGeom>
          <a:solidFill>
            <a:srgbClr val="00B05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9" name="Cube 118"/>
          <p:cNvSpPr/>
          <p:nvPr/>
        </p:nvSpPr>
        <p:spPr>
          <a:xfrm>
            <a:off x="6035040" y="4114800"/>
            <a:ext cx="914400" cy="914400"/>
          </a:xfrm>
          <a:prstGeom prst="cube">
            <a:avLst>
              <a:gd name="adj" fmla="val 33543"/>
            </a:avLst>
          </a:prstGeom>
          <a:solidFill>
            <a:srgbClr val="00B05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0" name="Cube 119"/>
          <p:cNvSpPr/>
          <p:nvPr/>
        </p:nvSpPr>
        <p:spPr>
          <a:xfrm>
            <a:off x="7254240" y="3505200"/>
            <a:ext cx="914400" cy="914400"/>
          </a:xfrm>
          <a:prstGeom prst="cube">
            <a:avLst>
              <a:gd name="adj" fmla="val 33543"/>
            </a:avLst>
          </a:prstGeom>
          <a:solidFill>
            <a:srgbClr val="00B05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1" name="Cube 120"/>
          <p:cNvSpPr/>
          <p:nvPr/>
        </p:nvSpPr>
        <p:spPr>
          <a:xfrm>
            <a:off x="6949440" y="3810000"/>
            <a:ext cx="914400" cy="914400"/>
          </a:xfrm>
          <a:prstGeom prst="cube">
            <a:avLst>
              <a:gd name="adj" fmla="val 33543"/>
            </a:avLst>
          </a:prstGeom>
          <a:solidFill>
            <a:srgbClr val="00B05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2" name="Cube 121"/>
          <p:cNvSpPr/>
          <p:nvPr/>
        </p:nvSpPr>
        <p:spPr>
          <a:xfrm>
            <a:off x="6644640" y="4114800"/>
            <a:ext cx="914400" cy="914400"/>
          </a:xfrm>
          <a:prstGeom prst="cube">
            <a:avLst>
              <a:gd name="adj" fmla="val 33543"/>
            </a:avLst>
          </a:prstGeom>
          <a:solidFill>
            <a:srgbClr val="00B05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3" name="Cube 122"/>
          <p:cNvSpPr/>
          <p:nvPr/>
        </p:nvSpPr>
        <p:spPr>
          <a:xfrm>
            <a:off x="5425440" y="2880360"/>
            <a:ext cx="914400" cy="914400"/>
          </a:xfrm>
          <a:prstGeom prst="cube">
            <a:avLst>
              <a:gd name="adj" fmla="val 33543"/>
            </a:avLst>
          </a:prstGeom>
          <a:solidFill>
            <a:srgbClr val="FFC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4" name="Cube 123"/>
          <p:cNvSpPr/>
          <p:nvPr/>
        </p:nvSpPr>
        <p:spPr>
          <a:xfrm>
            <a:off x="5120640" y="3185160"/>
            <a:ext cx="914400" cy="914400"/>
          </a:xfrm>
          <a:prstGeom prst="cube">
            <a:avLst>
              <a:gd name="adj" fmla="val 33543"/>
            </a:avLst>
          </a:prstGeom>
          <a:solidFill>
            <a:srgbClr val="FFC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5" name="Cube 124"/>
          <p:cNvSpPr/>
          <p:nvPr/>
        </p:nvSpPr>
        <p:spPr>
          <a:xfrm>
            <a:off x="4815840" y="3489960"/>
            <a:ext cx="914400" cy="914400"/>
          </a:xfrm>
          <a:prstGeom prst="cube">
            <a:avLst>
              <a:gd name="adj" fmla="val 33543"/>
            </a:avLst>
          </a:prstGeom>
          <a:solidFill>
            <a:srgbClr val="FFC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6" name="Cube 125"/>
          <p:cNvSpPr/>
          <p:nvPr/>
        </p:nvSpPr>
        <p:spPr>
          <a:xfrm>
            <a:off x="6035040" y="2880360"/>
            <a:ext cx="914400" cy="914400"/>
          </a:xfrm>
          <a:prstGeom prst="cube">
            <a:avLst>
              <a:gd name="adj" fmla="val 33543"/>
            </a:avLst>
          </a:prstGeom>
          <a:solidFill>
            <a:srgbClr val="FFC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7" name="Cube 126"/>
          <p:cNvSpPr/>
          <p:nvPr/>
        </p:nvSpPr>
        <p:spPr>
          <a:xfrm>
            <a:off x="5730240" y="3185160"/>
            <a:ext cx="914400" cy="914400"/>
          </a:xfrm>
          <a:prstGeom prst="cube">
            <a:avLst>
              <a:gd name="adj" fmla="val 33543"/>
            </a:avLst>
          </a:prstGeom>
          <a:solidFill>
            <a:srgbClr val="FFC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8" name="Cube 127"/>
          <p:cNvSpPr/>
          <p:nvPr/>
        </p:nvSpPr>
        <p:spPr>
          <a:xfrm>
            <a:off x="5425440" y="3489960"/>
            <a:ext cx="914400" cy="914400"/>
          </a:xfrm>
          <a:prstGeom prst="cube">
            <a:avLst>
              <a:gd name="adj" fmla="val 33543"/>
            </a:avLst>
          </a:prstGeom>
          <a:solidFill>
            <a:srgbClr val="FFC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9" name="Cube 128"/>
          <p:cNvSpPr/>
          <p:nvPr/>
        </p:nvSpPr>
        <p:spPr>
          <a:xfrm>
            <a:off x="6644640" y="2880360"/>
            <a:ext cx="914400" cy="914400"/>
          </a:xfrm>
          <a:prstGeom prst="cube">
            <a:avLst>
              <a:gd name="adj" fmla="val 33543"/>
            </a:avLst>
          </a:prstGeom>
          <a:solidFill>
            <a:srgbClr val="FFC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0" name="Cube 129"/>
          <p:cNvSpPr/>
          <p:nvPr/>
        </p:nvSpPr>
        <p:spPr>
          <a:xfrm>
            <a:off x="6339840" y="3185160"/>
            <a:ext cx="914400" cy="914400"/>
          </a:xfrm>
          <a:prstGeom prst="cube">
            <a:avLst>
              <a:gd name="adj" fmla="val 33543"/>
            </a:avLst>
          </a:prstGeom>
          <a:solidFill>
            <a:srgbClr val="FFC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1" name="Cube 130"/>
          <p:cNvSpPr/>
          <p:nvPr/>
        </p:nvSpPr>
        <p:spPr>
          <a:xfrm>
            <a:off x="6035040" y="3489960"/>
            <a:ext cx="914400" cy="914400"/>
          </a:xfrm>
          <a:prstGeom prst="cube">
            <a:avLst>
              <a:gd name="adj" fmla="val 33543"/>
            </a:avLst>
          </a:prstGeom>
          <a:solidFill>
            <a:srgbClr val="FFC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2" name="Cube 131"/>
          <p:cNvSpPr/>
          <p:nvPr/>
        </p:nvSpPr>
        <p:spPr>
          <a:xfrm>
            <a:off x="7254240" y="2880360"/>
            <a:ext cx="914400" cy="914400"/>
          </a:xfrm>
          <a:prstGeom prst="cube">
            <a:avLst>
              <a:gd name="adj" fmla="val 33543"/>
            </a:avLst>
          </a:prstGeom>
          <a:solidFill>
            <a:srgbClr val="FFC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3" name="Cube 132"/>
          <p:cNvSpPr/>
          <p:nvPr/>
        </p:nvSpPr>
        <p:spPr>
          <a:xfrm>
            <a:off x="6949440" y="3185160"/>
            <a:ext cx="914400" cy="914400"/>
          </a:xfrm>
          <a:prstGeom prst="cube">
            <a:avLst>
              <a:gd name="adj" fmla="val 33543"/>
            </a:avLst>
          </a:prstGeom>
          <a:solidFill>
            <a:srgbClr val="FFC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4" name="Cube 133"/>
          <p:cNvSpPr/>
          <p:nvPr/>
        </p:nvSpPr>
        <p:spPr>
          <a:xfrm>
            <a:off x="6644640" y="3489960"/>
            <a:ext cx="914400" cy="914400"/>
          </a:xfrm>
          <a:prstGeom prst="cube">
            <a:avLst>
              <a:gd name="adj" fmla="val 33543"/>
            </a:avLst>
          </a:prstGeom>
          <a:solidFill>
            <a:srgbClr val="FFC00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5" name="Cube 134"/>
          <p:cNvSpPr/>
          <p:nvPr/>
        </p:nvSpPr>
        <p:spPr>
          <a:xfrm>
            <a:off x="5425440" y="2255520"/>
            <a:ext cx="914400" cy="914400"/>
          </a:xfrm>
          <a:prstGeom prst="cube">
            <a:avLst>
              <a:gd name="adj" fmla="val 33543"/>
            </a:avLst>
          </a:prstGeom>
          <a:solidFill>
            <a:srgbClr val="7030A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6" name="Cube 135"/>
          <p:cNvSpPr/>
          <p:nvPr/>
        </p:nvSpPr>
        <p:spPr>
          <a:xfrm>
            <a:off x="5120640" y="2560320"/>
            <a:ext cx="914400" cy="914400"/>
          </a:xfrm>
          <a:prstGeom prst="cube">
            <a:avLst>
              <a:gd name="adj" fmla="val 33543"/>
            </a:avLst>
          </a:prstGeom>
          <a:solidFill>
            <a:srgbClr val="7030A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7" name="Cube 136"/>
          <p:cNvSpPr/>
          <p:nvPr/>
        </p:nvSpPr>
        <p:spPr>
          <a:xfrm>
            <a:off x="4815840" y="2865120"/>
            <a:ext cx="914400" cy="914400"/>
          </a:xfrm>
          <a:prstGeom prst="cube">
            <a:avLst>
              <a:gd name="adj" fmla="val 33543"/>
            </a:avLst>
          </a:prstGeom>
          <a:solidFill>
            <a:srgbClr val="7030A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8" name="Cube 137"/>
          <p:cNvSpPr/>
          <p:nvPr/>
        </p:nvSpPr>
        <p:spPr>
          <a:xfrm>
            <a:off x="6035040" y="2255520"/>
            <a:ext cx="914400" cy="914400"/>
          </a:xfrm>
          <a:prstGeom prst="cube">
            <a:avLst>
              <a:gd name="adj" fmla="val 33543"/>
            </a:avLst>
          </a:prstGeom>
          <a:solidFill>
            <a:srgbClr val="7030A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9" name="Cube 138"/>
          <p:cNvSpPr/>
          <p:nvPr/>
        </p:nvSpPr>
        <p:spPr>
          <a:xfrm>
            <a:off x="5730240" y="2560320"/>
            <a:ext cx="914400" cy="914400"/>
          </a:xfrm>
          <a:prstGeom prst="cube">
            <a:avLst>
              <a:gd name="adj" fmla="val 33543"/>
            </a:avLst>
          </a:prstGeom>
          <a:solidFill>
            <a:srgbClr val="7030A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0" name="Cube 139"/>
          <p:cNvSpPr/>
          <p:nvPr/>
        </p:nvSpPr>
        <p:spPr>
          <a:xfrm>
            <a:off x="5425440" y="2865120"/>
            <a:ext cx="914400" cy="914400"/>
          </a:xfrm>
          <a:prstGeom prst="cube">
            <a:avLst>
              <a:gd name="adj" fmla="val 33543"/>
            </a:avLst>
          </a:prstGeom>
          <a:solidFill>
            <a:srgbClr val="7030A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1" name="Cube 140"/>
          <p:cNvSpPr/>
          <p:nvPr/>
        </p:nvSpPr>
        <p:spPr>
          <a:xfrm>
            <a:off x="6644640" y="2255520"/>
            <a:ext cx="914400" cy="914400"/>
          </a:xfrm>
          <a:prstGeom prst="cube">
            <a:avLst>
              <a:gd name="adj" fmla="val 33543"/>
            </a:avLst>
          </a:prstGeom>
          <a:solidFill>
            <a:srgbClr val="7030A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2" name="Cube 141"/>
          <p:cNvSpPr/>
          <p:nvPr/>
        </p:nvSpPr>
        <p:spPr>
          <a:xfrm>
            <a:off x="6339840" y="2560320"/>
            <a:ext cx="914400" cy="914400"/>
          </a:xfrm>
          <a:prstGeom prst="cube">
            <a:avLst>
              <a:gd name="adj" fmla="val 33543"/>
            </a:avLst>
          </a:prstGeom>
          <a:solidFill>
            <a:srgbClr val="7030A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3" name="Cube 142"/>
          <p:cNvSpPr/>
          <p:nvPr/>
        </p:nvSpPr>
        <p:spPr>
          <a:xfrm>
            <a:off x="6035040" y="2865120"/>
            <a:ext cx="914400" cy="914400"/>
          </a:xfrm>
          <a:prstGeom prst="cube">
            <a:avLst>
              <a:gd name="adj" fmla="val 33543"/>
            </a:avLst>
          </a:prstGeom>
          <a:solidFill>
            <a:srgbClr val="7030A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4" name="Cube 143"/>
          <p:cNvSpPr/>
          <p:nvPr/>
        </p:nvSpPr>
        <p:spPr>
          <a:xfrm>
            <a:off x="7254240" y="2255520"/>
            <a:ext cx="914400" cy="914400"/>
          </a:xfrm>
          <a:prstGeom prst="cube">
            <a:avLst>
              <a:gd name="adj" fmla="val 33543"/>
            </a:avLst>
          </a:prstGeom>
          <a:solidFill>
            <a:srgbClr val="7030A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5" name="Cube 144"/>
          <p:cNvSpPr/>
          <p:nvPr/>
        </p:nvSpPr>
        <p:spPr>
          <a:xfrm>
            <a:off x="6949440" y="2560320"/>
            <a:ext cx="914400" cy="914400"/>
          </a:xfrm>
          <a:prstGeom prst="cube">
            <a:avLst>
              <a:gd name="adj" fmla="val 33543"/>
            </a:avLst>
          </a:prstGeom>
          <a:solidFill>
            <a:srgbClr val="7030A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6" name="Cube 145"/>
          <p:cNvSpPr/>
          <p:nvPr/>
        </p:nvSpPr>
        <p:spPr>
          <a:xfrm>
            <a:off x="6644640" y="2865120"/>
            <a:ext cx="914400" cy="914400"/>
          </a:xfrm>
          <a:prstGeom prst="cube">
            <a:avLst>
              <a:gd name="adj" fmla="val 33543"/>
            </a:avLst>
          </a:prstGeom>
          <a:solidFill>
            <a:srgbClr val="7030A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Cube 3"/>
          <p:cNvSpPr/>
          <p:nvPr/>
        </p:nvSpPr>
        <p:spPr>
          <a:xfrm>
            <a:off x="4785360" y="2270760"/>
            <a:ext cx="3368040" cy="4008120"/>
          </a:xfrm>
          <a:prstGeom prst="cube">
            <a:avLst>
              <a:gd name="adj" fmla="val 26710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7" name="Cube 146"/>
          <p:cNvSpPr/>
          <p:nvPr/>
        </p:nvSpPr>
        <p:spPr>
          <a:xfrm>
            <a:off x="3307080" y="5394960"/>
            <a:ext cx="914400" cy="914400"/>
          </a:xfrm>
          <a:prstGeom prst="cube">
            <a:avLst>
              <a:gd name="adj" fmla="val 33543"/>
            </a:avLst>
          </a:prstGeom>
          <a:solidFill>
            <a:srgbClr val="0070C0">
              <a:alpha val="7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48" name="Object 147"/>
          <p:cNvGraphicFramePr>
            <a:graphicFrameLocks noChangeAspect="1"/>
          </p:cNvGraphicFramePr>
          <p:nvPr/>
        </p:nvGraphicFramePr>
        <p:xfrm>
          <a:off x="3339148" y="6296212"/>
          <a:ext cx="547052" cy="348746"/>
        </p:xfrm>
        <a:graphic>
          <a:graphicData uri="http://schemas.openxmlformats.org/presentationml/2006/ole">
            <p:oleObj spid="_x0000_s24581" name="Equation" r:id="rId7" imgW="279360" imgH="177480" progId="Equation.BREE4">
              <p:embed/>
            </p:oleObj>
          </a:graphicData>
        </a:graphic>
      </p:graphicFrame>
      <p:graphicFrame>
        <p:nvGraphicFramePr>
          <p:cNvPr id="149" name="Object 148"/>
          <p:cNvGraphicFramePr>
            <a:graphicFrameLocks noChangeAspect="1"/>
          </p:cNvGraphicFramePr>
          <p:nvPr/>
        </p:nvGraphicFramePr>
        <p:xfrm>
          <a:off x="2779397" y="5808084"/>
          <a:ext cx="547052" cy="348746"/>
        </p:xfrm>
        <a:graphic>
          <a:graphicData uri="http://schemas.openxmlformats.org/presentationml/2006/ole">
            <p:oleObj spid="_x0000_s24582" name="Equation" r:id="rId8" imgW="279360" imgH="177480" progId="Equation.BREE4">
              <p:embed/>
            </p:oleObj>
          </a:graphicData>
        </a:graphic>
      </p:graphicFrame>
      <p:graphicFrame>
        <p:nvGraphicFramePr>
          <p:cNvPr id="150" name="Object 149"/>
          <p:cNvGraphicFramePr>
            <a:graphicFrameLocks noChangeAspect="1"/>
          </p:cNvGraphicFramePr>
          <p:nvPr/>
        </p:nvGraphicFramePr>
        <p:xfrm>
          <a:off x="4048446" y="6081956"/>
          <a:ext cx="547052" cy="348746"/>
        </p:xfrm>
        <a:graphic>
          <a:graphicData uri="http://schemas.openxmlformats.org/presentationml/2006/ole">
            <p:oleObj spid="_x0000_s24583" name="Equation" r:id="rId9" imgW="279360" imgH="177480" progId="Equation.BREE4">
              <p:embed/>
            </p:oleObj>
          </a:graphicData>
        </a:graphic>
      </p:graphicFrame>
      <p:sp>
        <p:nvSpPr>
          <p:cNvPr id="151" name="Content Placeholder 2"/>
          <p:cNvSpPr txBox="1">
            <a:spLocks/>
          </p:cNvSpPr>
          <p:nvPr/>
        </p:nvSpPr>
        <p:spPr>
          <a:xfrm>
            <a:off x="259080" y="1859280"/>
            <a:ext cx="4175760" cy="1767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CA" sz="2400" dirty="0" smtClean="0"/>
              <a:t>Another way to understand volume is to count the number of 1cm</a:t>
            </a:r>
            <a:r>
              <a:rPr lang="en-CA" sz="2400" baseline="30000" dirty="0" smtClean="0"/>
              <a:t>3</a:t>
            </a:r>
            <a:r>
              <a:rPr lang="en-CA" sz="2400" dirty="0" smtClean="0"/>
              <a:t> blocks that you can fit inside</a:t>
            </a:r>
            <a:endParaRPr kumimoji="0" lang="en-C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2" name="Content Placeholder 2"/>
          <p:cNvSpPr txBox="1">
            <a:spLocks/>
          </p:cNvSpPr>
          <p:nvPr/>
        </p:nvSpPr>
        <p:spPr>
          <a:xfrm>
            <a:off x="198120" y="3474720"/>
            <a:ext cx="4175760" cy="1767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CA" sz="2400" dirty="0" smtClean="0"/>
              <a:t>So the volume of the larger box will be 60cm</a:t>
            </a:r>
            <a:r>
              <a:rPr lang="en-CA" sz="2400" baseline="30000" dirty="0" smtClean="0"/>
              <a:t>3</a:t>
            </a:r>
            <a:r>
              <a:rPr lang="en-CA" sz="2400" dirty="0" smtClean="0"/>
              <a:t> because you can fit 60 little 1-cm</a:t>
            </a:r>
            <a:r>
              <a:rPr lang="en-CA" sz="2400" baseline="30000" dirty="0" smtClean="0"/>
              <a:t>3 </a:t>
            </a:r>
            <a:r>
              <a:rPr lang="en-CA" sz="2400" dirty="0" smtClean="0"/>
              <a:t>boxes inside</a:t>
            </a:r>
            <a:endParaRPr kumimoji="0" lang="en-C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3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10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5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5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5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0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500"/>
                            </p:stCondLst>
                            <p:childTnLst>
                              <p:par>
                                <p:cTn id="1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40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45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50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000"/>
                            </p:stCondLst>
                            <p:childTnLst>
                              <p:par>
                                <p:cTn id="1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500"/>
                            </p:stCondLst>
                            <p:childTnLst>
                              <p:par>
                                <p:cTn id="1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2000"/>
                            </p:stCondLst>
                            <p:childTnLst>
                              <p:par>
                                <p:cTn id="1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500"/>
                            </p:stCondLst>
                            <p:childTnLst>
                              <p:par>
                                <p:cTn id="1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3000"/>
                            </p:stCondLst>
                            <p:childTnLst>
                              <p:par>
                                <p:cTn id="1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3500"/>
                            </p:stCondLst>
                            <p:childTnLst>
                              <p:par>
                                <p:cTn id="1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4000"/>
                            </p:stCondLst>
                            <p:childTnLst>
                              <p:par>
                                <p:cTn id="1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0"/>
                            </p:stCondLst>
                            <p:childTnLst>
                              <p:par>
                                <p:cTn id="1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500"/>
                            </p:stCondLst>
                            <p:childTnLst>
                              <p:par>
                                <p:cTn id="1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000"/>
                            </p:stCondLst>
                            <p:childTnLst>
                              <p:par>
                                <p:cTn id="2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500"/>
                            </p:stCondLst>
                            <p:childTnLst>
                              <p:par>
                                <p:cTn id="2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2000"/>
                            </p:stCondLst>
                            <p:childTnLst>
                              <p:par>
                                <p:cTn id="2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4500"/>
                            </p:stCondLst>
                            <p:childTnLst>
                              <p:par>
                                <p:cTn id="2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5000"/>
                            </p:stCondLst>
                            <p:childTnLst>
                              <p:par>
                                <p:cTn id="2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5500"/>
                            </p:stCondLst>
                            <p:childTnLst>
                              <p:par>
                                <p:cTn id="2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51" grpId="0"/>
      <p:bldP spid="1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467600" cy="685482"/>
          </a:xfrm>
        </p:spPr>
        <p:txBody>
          <a:bodyPr/>
          <a:lstStyle/>
          <a:p>
            <a:r>
              <a:rPr lang="en-CA" dirty="0" smtClean="0"/>
              <a:t>How to calculate volume?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14400"/>
            <a:ext cx="8580120" cy="2225040"/>
          </a:xfrm>
        </p:spPr>
        <p:txBody>
          <a:bodyPr/>
          <a:lstStyle/>
          <a:p>
            <a:r>
              <a:rPr lang="en-CA" dirty="0" smtClean="0"/>
              <a:t>One way to find the </a:t>
            </a:r>
            <a:r>
              <a:rPr lang="en-CA" i="1" dirty="0" smtClean="0"/>
              <a:t>volume</a:t>
            </a:r>
            <a:r>
              <a:rPr lang="en-CA" dirty="0" smtClean="0"/>
              <a:t> of a prism is to first find the area of the base in units</a:t>
            </a:r>
            <a:r>
              <a:rPr lang="en-CA" baseline="30000" dirty="0" smtClean="0"/>
              <a:t>2  </a:t>
            </a:r>
            <a:r>
              <a:rPr lang="en-CA" dirty="0" smtClean="0"/>
              <a:t>(</a:t>
            </a:r>
            <a:r>
              <a:rPr lang="en-CA" i="1" dirty="0" err="1" smtClean="0"/>
              <a:t>ie</a:t>
            </a:r>
            <a:r>
              <a:rPr lang="en-CA" i="1" dirty="0" smtClean="0"/>
              <a:t>: cm</a:t>
            </a:r>
            <a:r>
              <a:rPr lang="en-CA" i="1" baseline="30000" dirty="0" smtClean="0"/>
              <a:t>2</a:t>
            </a:r>
            <a:r>
              <a:rPr lang="en-CA" i="1" dirty="0" smtClean="0"/>
              <a:t>,mm</a:t>
            </a:r>
            <a:r>
              <a:rPr lang="en-CA" i="1" baseline="30000" dirty="0" smtClean="0"/>
              <a:t>2</a:t>
            </a:r>
            <a:r>
              <a:rPr lang="en-CA" i="1" dirty="0" smtClean="0"/>
              <a:t>, or  m</a:t>
            </a:r>
            <a:r>
              <a:rPr lang="en-CA" i="1" baseline="30000" dirty="0" smtClean="0"/>
              <a:t>2</a:t>
            </a:r>
            <a:r>
              <a:rPr lang="en-CA" dirty="0" smtClean="0"/>
              <a:t>)</a:t>
            </a:r>
            <a:endParaRPr lang="en-CA" baseline="30000" dirty="0" smtClean="0"/>
          </a:p>
          <a:p>
            <a:r>
              <a:rPr lang="en-CA" baseline="30000" dirty="0" smtClean="0"/>
              <a:t> </a:t>
            </a:r>
            <a:r>
              <a:rPr lang="en-CA" dirty="0" smtClean="0"/>
              <a:t>Then multiply the area of the base by the height of the prism</a:t>
            </a:r>
          </a:p>
          <a:p>
            <a:r>
              <a:rPr lang="en-CA" dirty="0" smtClean="0"/>
              <a:t>The height tells us how many layers there are</a:t>
            </a:r>
            <a:endParaRPr lang="en-CA" dirty="0"/>
          </a:p>
        </p:txBody>
      </p:sp>
      <p:grpSp>
        <p:nvGrpSpPr>
          <p:cNvPr id="6" name="Group 123"/>
          <p:cNvGrpSpPr/>
          <p:nvPr/>
        </p:nvGrpSpPr>
        <p:grpSpPr>
          <a:xfrm>
            <a:off x="1082040" y="5775960"/>
            <a:ext cx="2118360" cy="701040"/>
            <a:chOff x="1417320" y="4724400"/>
            <a:chExt cx="2118360" cy="70104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3032760" y="472440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Isosceles Triangle 4"/>
            <p:cNvSpPr/>
            <p:nvPr/>
          </p:nvSpPr>
          <p:spPr>
            <a:xfrm>
              <a:off x="1417320" y="493776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" name="Isosceles Triangle 3"/>
            <p:cNvSpPr/>
            <p:nvPr/>
          </p:nvSpPr>
          <p:spPr>
            <a:xfrm>
              <a:off x="1417320" y="472440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7" name="Straight Connector 6"/>
            <p:cNvCxnSpPr>
              <a:stCxn id="4" idx="2"/>
            </p:cNvCxnSpPr>
            <p:nvPr/>
          </p:nvCxnSpPr>
          <p:spPr>
            <a:xfrm>
              <a:off x="1417320" y="521208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520440" y="521208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1417320" y="5212080"/>
              <a:ext cx="2103120" cy="182880"/>
            </a:xfrm>
            <a:prstGeom prst="rect">
              <a:avLst/>
            </a:prstGeom>
            <a:solidFill>
              <a:srgbClr val="0070C0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13" name="Isosceles Triangle 12"/>
          <p:cNvSpPr/>
          <p:nvPr/>
        </p:nvSpPr>
        <p:spPr>
          <a:xfrm>
            <a:off x="5715000" y="6172200"/>
            <a:ext cx="2118360" cy="487680"/>
          </a:xfrm>
          <a:prstGeom prst="triangle">
            <a:avLst>
              <a:gd name="adj" fmla="val 76619"/>
            </a:avLst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8" name="Straight Connector 17"/>
          <p:cNvCxnSpPr>
            <a:stCxn id="13" idx="2"/>
          </p:cNvCxnSpPr>
          <p:nvPr/>
        </p:nvCxnSpPr>
        <p:spPr>
          <a:xfrm flipV="1">
            <a:off x="5715000" y="3688080"/>
            <a:ext cx="0" cy="2971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330440" y="3200400"/>
            <a:ext cx="0" cy="2971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833360" y="3688080"/>
            <a:ext cx="0" cy="2971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Isosceles Triangle 20"/>
          <p:cNvSpPr/>
          <p:nvPr/>
        </p:nvSpPr>
        <p:spPr>
          <a:xfrm>
            <a:off x="5715000" y="3215640"/>
            <a:ext cx="2118360" cy="487680"/>
          </a:xfrm>
          <a:prstGeom prst="triangle">
            <a:avLst>
              <a:gd name="adj" fmla="val 76619"/>
            </a:avLst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TextBox 21"/>
          <p:cNvSpPr txBox="1"/>
          <p:nvPr/>
        </p:nvSpPr>
        <p:spPr>
          <a:xfrm>
            <a:off x="3688080" y="4770120"/>
            <a:ext cx="15697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 smtClean="0">
                <a:solidFill>
                  <a:srgbClr val="FF0000"/>
                </a:solidFill>
              </a:rPr>
              <a:t>Suppose the area of the base is 24cm</a:t>
            </a:r>
            <a:r>
              <a:rPr lang="en-CA" sz="2200" baseline="30000" dirty="0" smtClean="0">
                <a:solidFill>
                  <a:srgbClr val="FF0000"/>
                </a:solidFill>
              </a:rPr>
              <a:t>2</a:t>
            </a:r>
            <a:endParaRPr lang="en-CA" sz="2200" baseline="30000" dirty="0">
              <a:solidFill>
                <a:srgbClr val="FF0000"/>
              </a:solidFill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4495800" y="5753100"/>
            <a:ext cx="2560320" cy="916940"/>
          </a:xfrm>
          <a:custGeom>
            <a:avLst/>
            <a:gdLst>
              <a:gd name="connsiteX0" fmla="*/ 0 w 2560320"/>
              <a:gd name="connsiteY0" fmla="*/ 449580 h 916940"/>
              <a:gd name="connsiteX1" fmla="*/ 594360 w 2560320"/>
              <a:gd name="connsiteY1" fmla="*/ 845820 h 916940"/>
              <a:gd name="connsiteX2" fmla="*/ 1752600 w 2560320"/>
              <a:gd name="connsiteY2" fmla="*/ 22860 h 916940"/>
              <a:gd name="connsiteX3" fmla="*/ 2560320 w 2560320"/>
              <a:gd name="connsiteY3" fmla="*/ 708660 h 916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20" h="916940">
                <a:moveTo>
                  <a:pt x="0" y="449580"/>
                </a:moveTo>
                <a:cubicBezTo>
                  <a:pt x="151130" y="683260"/>
                  <a:pt x="302260" y="916940"/>
                  <a:pt x="594360" y="845820"/>
                </a:cubicBezTo>
                <a:cubicBezTo>
                  <a:pt x="886460" y="774700"/>
                  <a:pt x="1424940" y="45720"/>
                  <a:pt x="1752600" y="22860"/>
                </a:cubicBezTo>
                <a:cubicBezTo>
                  <a:pt x="2080260" y="0"/>
                  <a:pt x="2320290" y="354330"/>
                  <a:pt x="2560320" y="708660"/>
                </a:cubicBezTo>
              </a:path>
            </a:pathLst>
          </a:cu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8002588" y="5138420"/>
          <a:ext cx="1003300" cy="485775"/>
        </p:xfrm>
        <a:graphic>
          <a:graphicData uri="http://schemas.openxmlformats.org/presentationml/2006/ole">
            <p:oleObj spid="_x0000_s25602" name="Equation" r:id="rId4" imgW="368280" imgH="177480" progId="Equation.BREE4">
              <p:embed/>
            </p:oleObj>
          </a:graphicData>
        </a:graphic>
      </p:graphicFrame>
      <p:grpSp>
        <p:nvGrpSpPr>
          <p:cNvPr id="11" name="Group 31"/>
          <p:cNvGrpSpPr/>
          <p:nvPr/>
        </p:nvGrpSpPr>
        <p:grpSpPr>
          <a:xfrm>
            <a:off x="5715000" y="5958840"/>
            <a:ext cx="2118360" cy="701040"/>
            <a:chOff x="1478280" y="3230880"/>
            <a:chExt cx="2118360" cy="70104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3093720" y="323088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/>
            <p:cNvSpPr/>
            <p:nvPr/>
          </p:nvSpPr>
          <p:spPr>
            <a:xfrm>
              <a:off x="1478280" y="344424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478280" y="323088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29" name="Straight Connector 28"/>
            <p:cNvCxnSpPr>
              <a:stCxn id="28" idx="2"/>
            </p:cNvCxnSpPr>
            <p:nvPr/>
          </p:nvCxnSpPr>
          <p:spPr>
            <a:xfrm>
              <a:off x="147828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58140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1478280" y="3718560"/>
              <a:ext cx="2103120" cy="182880"/>
            </a:xfrm>
            <a:prstGeom prst="rect">
              <a:avLst/>
            </a:prstGeom>
            <a:solidFill>
              <a:srgbClr val="0070C0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2" name="Group 32"/>
          <p:cNvGrpSpPr/>
          <p:nvPr/>
        </p:nvGrpSpPr>
        <p:grpSpPr>
          <a:xfrm>
            <a:off x="5730240" y="5745480"/>
            <a:ext cx="2118360" cy="701040"/>
            <a:chOff x="1478280" y="3230880"/>
            <a:chExt cx="2118360" cy="701040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3093720" y="323088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Isosceles Triangle 34"/>
            <p:cNvSpPr/>
            <p:nvPr/>
          </p:nvSpPr>
          <p:spPr>
            <a:xfrm>
              <a:off x="1478280" y="344424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6" name="Isosceles Triangle 35"/>
            <p:cNvSpPr/>
            <p:nvPr/>
          </p:nvSpPr>
          <p:spPr>
            <a:xfrm>
              <a:off x="1478280" y="323088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37" name="Straight Connector 36"/>
            <p:cNvCxnSpPr>
              <a:stCxn id="36" idx="2"/>
            </p:cNvCxnSpPr>
            <p:nvPr/>
          </p:nvCxnSpPr>
          <p:spPr>
            <a:xfrm>
              <a:off x="147828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358140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1478280" y="3718560"/>
              <a:ext cx="2103120" cy="182880"/>
            </a:xfrm>
            <a:prstGeom prst="rect">
              <a:avLst/>
            </a:prstGeom>
            <a:solidFill>
              <a:srgbClr val="0070C0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4" name="Group 39"/>
          <p:cNvGrpSpPr/>
          <p:nvPr/>
        </p:nvGrpSpPr>
        <p:grpSpPr>
          <a:xfrm>
            <a:off x="5715000" y="5532120"/>
            <a:ext cx="2118360" cy="701040"/>
            <a:chOff x="1478280" y="3230880"/>
            <a:chExt cx="2118360" cy="701040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3093720" y="323088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>
              <a:off x="1478280" y="344424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3" name="Isosceles Triangle 42"/>
            <p:cNvSpPr/>
            <p:nvPr/>
          </p:nvSpPr>
          <p:spPr>
            <a:xfrm>
              <a:off x="1478280" y="323088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44" name="Straight Connector 43"/>
            <p:cNvCxnSpPr>
              <a:stCxn id="43" idx="2"/>
            </p:cNvCxnSpPr>
            <p:nvPr/>
          </p:nvCxnSpPr>
          <p:spPr>
            <a:xfrm>
              <a:off x="147828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358140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45"/>
            <p:cNvSpPr/>
            <p:nvPr/>
          </p:nvSpPr>
          <p:spPr>
            <a:xfrm>
              <a:off x="1478280" y="3718560"/>
              <a:ext cx="2103120" cy="182880"/>
            </a:xfrm>
            <a:prstGeom prst="rect">
              <a:avLst/>
            </a:prstGeom>
            <a:solidFill>
              <a:srgbClr val="0070C0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`</a:t>
              </a:r>
              <a:endParaRPr lang="en-CA" dirty="0"/>
            </a:p>
          </p:txBody>
        </p:sp>
      </p:grpSp>
      <p:grpSp>
        <p:nvGrpSpPr>
          <p:cNvPr id="15" name="Group 46"/>
          <p:cNvGrpSpPr/>
          <p:nvPr/>
        </p:nvGrpSpPr>
        <p:grpSpPr>
          <a:xfrm>
            <a:off x="5730240" y="5318760"/>
            <a:ext cx="2118360" cy="701040"/>
            <a:chOff x="1478280" y="3230880"/>
            <a:chExt cx="2118360" cy="701040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3093720" y="323088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Isosceles Triangle 48"/>
            <p:cNvSpPr/>
            <p:nvPr/>
          </p:nvSpPr>
          <p:spPr>
            <a:xfrm>
              <a:off x="1478280" y="344424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0" name="Isosceles Triangle 49"/>
            <p:cNvSpPr/>
            <p:nvPr/>
          </p:nvSpPr>
          <p:spPr>
            <a:xfrm>
              <a:off x="1478280" y="323088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51" name="Straight Connector 50"/>
            <p:cNvCxnSpPr>
              <a:stCxn id="50" idx="2"/>
            </p:cNvCxnSpPr>
            <p:nvPr/>
          </p:nvCxnSpPr>
          <p:spPr>
            <a:xfrm>
              <a:off x="147828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58140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/>
            <p:cNvSpPr/>
            <p:nvPr/>
          </p:nvSpPr>
          <p:spPr>
            <a:xfrm>
              <a:off x="1478280" y="3718560"/>
              <a:ext cx="2103120" cy="182880"/>
            </a:xfrm>
            <a:prstGeom prst="rect">
              <a:avLst/>
            </a:prstGeom>
            <a:solidFill>
              <a:srgbClr val="0070C0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`</a:t>
              </a:r>
              <a:endParaRPr lang="en-CA" dirty="0"/>
            </a:p>
          </p:txBody>
        </p:sp>
      </p:grpSp>
      <p:grpSp>
        <p:nvGrpSpPr>
          <p:cNvPr id="16" name="Group 53"/>
          <p:cNvGrpSpPr/>
          <p:nvPr/>
        </p:nvGrpSpPr>
        <p:grpSpPr>
          <a:xfrm>
            <a:off x="5730240" y="5105400"/>
            <a:ext cx="2118360" cy="701040"/>
            <a:chOff x="1478280" y="3230880"/>
            <a:chExt cx="2118360" cy="701040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3093720" y="323088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>
              <a:off x="1478280" y="344424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7" name="Isosceles Triangle 56"/>
            <p:cNvSpPr/>
            <p:nvPr/>
          </p:nvSpPr>
          <p:spPr>
            <a:xfrm>
              <a:off x="1478280" y="323088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58" name="Straight Connector 57"/>
            <p:cNvCxnSpPr>
              <a:stCxn id="57" idx="2"/>
            </p:cNvCxnSpPr>
            <p:nvPr/>
          </p:nvCxnSpPr>
          <p:spPr>
            <a:xfrm>
              <a:off x="147828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358140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/>
            <p:cNvSpPr/>
            <p:nvPr/>
          </p:nvSpPr>
          <p:spPr>
            <a:xfrm>
              <a:off x="1478280" y="3718560"/>
              <a:ext cx="2103120" cy="182880"/>
            </a:xfrm>
            <a:prstGeom prst="rect">
              <a:avLst/>
            </a:prstGeom>
            <a:solidFill>
              <a:srgbClr val="0070C0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`</a:t>
              </a:r>
              <a:endParaRPr lang="en-CA" dirty="0"/>
            </a:p>
          </p:txBody>
        </p:sp>
      </p:grpSp>
      <p:grpSp>
        <p:nvGrpSpPr>
          <p:cNvPr id="17" name="Group 60"/>
          <p:cNvGrpSpPr/>
          <p:nvPr/>
        </p:nvGrpSpPr>
        <p:grpSpPr>
          <a:xfrm>
            <a:off x="5730240" y="4892040"/>
            <a:ext cx="2118360" cy="701040"/>
            <a:chOff x="1478280" y="3230880"/>
            <a:chExt cx="2118360" cy="701040"/>
          </a:xfrm>
        </p:grpSpPr>
        <p:cxnSp>
          <p:nvCxnSpPr>
            <p:cNvPr id="62" name="Straight Connector 61"/>
            <p:cNvCxnSpPr/>
            <p:nvPr/>
          </p:nvCxnSpPr>
          <p:spPr>
            <a:xfrm>
              <a:off x="3093720" y="323088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Isosceles Triangle 62"/>
            <p:cNvSpPr/>
            <p:nvPr/>
          </p:nvSpPr>
          <p:spPr>
            <a:xfrm>
              <a:off x="1478280" y="344424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4" name="Isosceles Triangle 63"/>
            <p:cNvSpPr/>
            <p:nvPr/>
          </p:nvSpPr>
          <p:spPr>
            <a:xfrm>
              <a:off x="1478280" y="323088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65" name="Straight Connector 64"/>
            <p:cNvCxnSpPr>
              <a:stCxn id="64" idx="2"/>
            </p:cNvCxnSpPr>
            <p:nvPr/>
          </p:nvCxnSpPr>
          <p:spPr>
            <a:xfrm>
              <a:off x="147828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358140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Rectangle 66"/>
            <p:cNvSpPr/>
            <p:nvPr/>
          </p:nvSpPr>
          <p:spPr>
            <a:xfrm>
              <a:off x="1478280" y="3718560"/>
              <a:ext cx="2103120" cy="182880"/>
            </a:xfrm>
            <a:prstGeom prst="rect">
              <a:avLst/>
            </a:prstGeom>
            <a:solidFill>
              <a:srgbClr val="0070C0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`</a:t>
              </a:r>
              <a:endParaRPr lang="en-CA" dirty="0"/>
            </a:p>
          </p:txBody>
        </p:sp>
      </p:grpSp>
      <p:grpSp>
        <p:nvGrpSpPr>
          <p:cNvPr id="23" name="Group 67"/>
          <p:cNvGrpSpPr/>
          <p:nvPr/>
        </p:nvGrpSpPr>
        <p:grpSpPr>
          <a:xfrm>
            <a:off x="5730240" y="4678680"/>
            <a:ext cx="2118360" cy="701040"/>
            <a:chOff x="1478280" y="3230880"/>
            <a:chExt cx="2118360" cy="701040"/>
          </a:xfrm>
        </p:grpSpPr>
        <p:cxnSp>
          <p:nvCxnSpPr>
            <p:cNvPr id="69" name="Straight Connector 68"/>
            <p:cNvCxnSpPr/>
            <p:nvPr/>
          </p:nvCxnSpPr>
          <p:spPr>
            <a:xfrm>
              <a:off x="3093720" y="323088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Isosceles Triangle 69"/>
            <p:cNvSpPr/>
            <p:nvPr/>
          </p:nvSpPr>
          <p:spPr>
            <a:xfrm>
              <a:off x="1478280" y="344424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1" name="Isosceles Triangle 70"/>
            <p:cNvSpPr/>
            <p:nvPr/>
          </p:nvSpPr>
          <p:spPr>
            <a:xfrm>
              <a:off x="1478280" y="323088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72" name="Straight Connector 71"/>
            <p:cNvCxnSpPr>
              <a:stCxn id="71" idx="2"/>
            </p:cNvCxnSpPr>
            <p:nvPr/>
          </p:nvCxnSpPr>
          <p:spPr>
            <a:xfrm>
              <a:off x="147828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358140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1478280" y="3718560"/>
              <a:ext cx="2103120" cy="182880"/>
            </a:xfrm>
            <a:prstGeom prst="rect">
              <a:avLst/>
            </a:prstGeom>
            <a:solidFill>
              <a:srgbClr val="0070C0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`</a:t>
              </a:r>
              <a:endParaRPr lang="en-CA" dirty="0"/>
            </a:p>
          </p:txBody>
        </p:sp>
      </p:grpSp>
      <p:grpSp>
        <p:nvGrpSpPr>
          <p:cNvPr id="25" name="Group 74"/>
          <p:cNvGrpSpPr/>
          <p:nvPr/>
        </p:nvGrpSpPr>
        <p:grpSpPr>
          <a:xfrm>
            <a:off x="5730240" y="4465320"/>
            <a:ext cx="2118360" cy="701040"/>
            <a:chOff x="1478280" y="3230880"/>
            <a:chExt cx="2118360" cy="701040"/>
          </a:xfrm>
        </p:grpSpPr>
        <p:cxnSp>
          <p:nvCxnSpPr>
            <p:cNvPr id="76" name="Straight Connector 75"/>
            <p:cNvCxnSpPr/>
            <p:nvPr/>
          </p:nvCxnSpPr>
          <p:spPr>
            <a:xfrm>
              <a:off x="3093720" y="323088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Isosceles Triangle 76"/>
            <p:cNvSpPr/>
            <p:nvPr/>
          </p:nvSpPr>
          <p:spPr>
            <a:xfrm>
              <a:off x="1478280" y="344424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8" name="Isosceles Triangle 77"/>
            <p:cNvSpPr/>
            <p:nvPr/>
          </p:nvSpPr>
          <p:spPr>
            <a:xfrm>
              <a:off x="1478280" y="323088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79" name="Straight Connector 78"/>
            <p:cNvCxnSpPr>
              <a:stCxn id="78" idx="2"/>
            </p:cNvCxnSpPr>
            <p:nvPr/>
          </p:nvCxnSpPr>
          <p:spPr>
            <a:xfrm>
              <a:off x="147828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358140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Rectangle 80"/>
            <p:cNvSpPr/>
            <p:nvPr/>
          </p:nvSpPr>
          <p:spPr>
            <a:xfrm>
              <a:off x="1478280" y="3718560"/>
              <a:ext cx="2103120" cy="182880"/>
            </a:xfrm>
            <a:prstGeom prst="rect">
              <a:avLst/>
            </a:prstGeom>
            <a:solidFill>
              <a:srgbClr val="0070C0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`</a:t>
              </a:r>
              <a:endParaRPr lang="en-CA" dirty="0"/>
            </a:p>
          </p:txBody>
        </p:sp>
      </p:grpSp>
      <p:grpSp>
        <p:nvGrpSpPr>
          <p:cNvPr id="2048" name="Group 81"/>
          <p:cNvGrpSpPr/>
          <p:nvPr/>
        </p:nvGrpSpPr>
        <p:grpSpPr>
          <a:xfrm>
            <a:off x="5730240" y="4251960"/>
            <a:ext cx="2118360" cy="701040"/>
            <a:chOff x="1478280" y="3230880"/>
            <a:chExt cx="2118360" cy="701040"/>
          </a:xfrm>
        </p:grpSpPr>
        <p:cxnSp>
          <p:nvCxnSpPr>
            <p:cNvPr id="83" name="Straight Connector 82"/>
            <p:cNvCxnSpPr/>
            <p:nvPr/>
          </p:nvCxnSpPr>
          <p:spPr>
            <a:xfrm>
              <a:off x="3093720" y="323088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Isosceles Triangle 83"/>
            <p:cNvSpPr/>
            <p:nvPr/>
          </p:nvSpPr>
          <p:spPr>
            <a:xfrm>
              <a:off x="1478280" y="344424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5" name="Isosceles Triangle 84"/>
            <p:cNvSpPr/>
            <p:nvPr/>
          </p:nvSpPr>
          <p:spPr>
            <a:xfrm>
              <a:off x="1478280" y="323088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86" name="Straight Connector 85"/>
            <p:cNvCxnSpPr>
              <a:stCxn id="85" idx="2"/>
            </p:cNvCxnSpPr>
            <p:nvPr/>
          </p:nvCxnSpPr>
          <p:spPr>
            <a:xfrm>
              <a:off x="147828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358140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Rectangle 87"/>
            <p:cNvSpPr/>
            <p:nvPr/>
          </p:nvSpPr>
          <p:spPr>
            <a:xfrm>
              <a:off x="1478280" y="3718560"/>
              <a:ext cx="2103120" cy="182880"/>
            </a:xfrm>
            <a:prstGeom prst="rect">
              <a:avLst/>
            </a:prstGeom>
            <a:solidFill>
              <a:srgbClr val="0070C0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`</a:t>
              </a:r>
              <a:endParaRPr lang="en-CA" dirty="0"/>
            </a:p>
          </p:txBody>
        </p:sp>
      </p:grpSp>
      <p:grpSp>
        <p:nvGrpSpPr>
          <p:cNvPr id="2049" name="Group 88"/>
          <p:cNvGrpSpPr/>
          <p:nvPr/>
        </p:nvGrpSpPr>
        <p:grpSpPr>
          <a:xfrm>
            <a:off x="5730240" y="4038600"/>
            <a:ext cx="2118360" cy="701040"/>
            <a:chOff x="1478280" y="3230880"/>
            <a:chExt cx="2118360" cy="701040"/>
          </a:xfrm>
        </p:grpSpPr>
        <p:cxnSp>
          <p:nvCxnSpPr>
            <p:cNvPr id="90" name="Straight Connector 89"/>
            <p:cNvCxnSpPr/>
            <p:nvPr/>
          </p:nvCxnSpPr>
          <p:spPr>
            <a:xfrm>
              <a:off x="3093720" y="323088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Isosceles Triangle 90"/>
            <p:cNvSpPr/>
            <p:nvPr/>
          </p:nvSpPr>
          <p:spPr>
            <a:xfrm>
              <a:off x="1478280" y="344424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2" name="Isosceles Triangle 91"/>
            <p:cNvSpPr/>
            <p:nvPr/>
          </p:nvSpPr>
          <p:spPr>
            <a:xfrm>
              <a:off x="1478280" y="323088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93" name="Straight Connector 92"/>
            <p:cNvCxnSpPr>
              <a:stCxn id="92" idx="2"/>
            </p:cNvCxnSpPr>
            <p:nvPr/>
          </p:nvCxnSpPr>
          <p:spPr>
            <a:xfrm>
              <a:off x="147828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358140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Rectangle 94"/>
            <p:cNvSpPr/>
            <p:nvPr/>
          </p:nvSpPr>
          <p:spPr>
            <a:xfrm>
              <a:off x="1478280" y="3718560"/>
              <a:ext cx="2103120" cy="182880"/>
            </a:xfrm>
            <a:prstGeom prst="rect">
              <a:avLst/>
            </a:prstGeom>
            <a:solidFill>
              <a:srgbClr val="0070C0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`</a:t>
              </a:r>
              <a:endParaRPr lang="en-CA" dirty="0"/>
            </a:p>
          </p:txBody>
        </p:sp>
      </p:grpSp>
      <p:grpSp>
        <p:nvGrpSpPr>
          <p:cNvPr id="2051" name="Group 95"/>
          <p:cNvGrpSpPr/>
          <p:nvPr/>
        </p:nvGrpSpPr>
        <p:grpSpPr>
          <a:xfrm>
            <a:off x="5730240" y="3825240"/>
            <a:ext cx="2118360" cy="701040"/>
            <a:chOff x="1478280" y="3230880"/>
            <a:chExt cx="2118360" cy="701040"/>
          </a:xfrm>
        </p:grpSpPr>
        <p:cxnSp>
          <p:nvCxnSpPr>
            <p:cNvPr id="97" name="Straight Connector 96"/>
            <p:cNvCxnSpPr/>
            <p:nvPr/>
          </p:nvCxnSpPr>
          <p:spPr>
            <a:xfrm>
              <a:off x="3093720" y="323088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Isosceles Triangle 97"/>
            <p:cNvSpPr/>
            <p:nvPr/>
          </p:nvSpPr>
          <p:spPr>
            <a:xfrm>
              <a:off x="1478280" y="344424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9" name="Isosceles Triangle 98"/>
            <p:cNvSpPr/>
            <p:nvPr/>
          </p:nvSpPr>
          <p:spPr>
            <a:xfrm>
              <a:off x="1478280" y="323088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00" name="Straight Connector 99"/>
            <p:cNvCxnSpPr>
              <a:stCxn id="99" idx="2"/>
            </p:cNvCxnSpPr>
            <p:nvPr/>
          </p:nvCxnSpPr>
          <p:spPr>
            <a:xfrm>
              <a:off x="147828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358140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Rectangle 101"/>
            <p:cNvSpPr/>
            <p:nvPr/>
          </p:nvSpPr>
          <p:spPr>
            <a:xfrm>
              <a:off x="1478280" y="3718560"/>
              <a:ext cx="2103120" cy="182880"/>
            </a:xfrm>
            <a:prstGeom prst="rect">
              <a:avLst/>
            </a:prstGeom>
            <a:solidFill>
              <a:srgbClr val="0070C0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`</a:t>
              </a:r>
              <a:endParaRPr lang="en-CA" dirty="0"/>
            </a:p>
          </p:txBody>
        </p:sp>
      </p:grpSp>
      <p:grpSp>
        <p:nvGrpSpPr>
          <p:cNvPr id="2052" name="Group 102"/>
          <p:cNvGrpSpPr/>
          <p:nvPr/>
        </p:nvGrpSpPr>
        <p:grpSpPr>
          <a:xfrm>
            <a:off x="5730240" y="3611880"/>
            <a:ext cx="2118360" cy="701040"/>
            <a:chOff x="1478280" y="3230880"/>
            <a:chExt cx="2118360" cy="701040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3093720" y="323088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Isosceles Triangle 104"/>
            <p:cNvSpPr/>
            <p:nvPr/>
          </p:nvSpPr>
          <p:spPr>
            <a:xfrm>
              <a:off x="1478280" y="344424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6" name="Isosceles Triangle 105"/>
            <p:cNvSpPr/>
            <p:nvPr/>
          </p:nvSpPr>
          <p:spPr>
            <a:xfrm>
              <a:off x="1478280" y="323088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07" name="Straight Connector 106"/>
            <p:cNvCxnSpPr>
              <a:stCxn id="106" idx="2"/>
            </p:cNvCxnSpPr>
            <p:nvPr/>
          </p:nvCxnSpPr>
          <p:spPr>
            <a:xfrm>
              <a:off x="147828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358140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Rectangle 108"/>
            <p:cNvSpPr/>
            <p:nvPr/>
          </p:nvSpPr>
          <p:spPr>
            <a:xfrm>
              <a:off x="1478280" y="3718560"/>
              <a:ext cx="2103120" cy="182880"/>
            </a:xfrm>
            <a:prstGeom prst="rect">
              <a:avLst/>
            </a:prstGeom>
            <a:solidFill>
              <a:srgbClr val="0070C0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`</a:t>
              </a:r>
              <a:endParaRPr lang="en-CA" dirty="0"/>
            </a:p>
          </p:txBody>
        </p:sp>
      </p:grpSp>
      <p:grpSp>
        <p:nvGrpSpPr>
          <p:cNvPr id="2053" name="Group 109"/>
          <p:cNvGrpSpPr/>
          <p:nvPr/>
        </p:nvGrpSpPr>
        <p:grpSpPr>
          <a:xfrm>
            <a:off x="5730240" y="3398520"/>
            <a:ext cx="2118360" cy="701040"/>
            <a:chOff x="1478280" y="3230880"/>
            <a:chExt cx="2118360" cy="701040"/>
          </a:xfrm>
        </p:grpSpPr>
        <p:cxnSp>
          <p:nvCxnSpPr>
            <p:cNvPr id="111" name="Straight Connector 110"/>
            <p:cNvCxnSpPr/>
            <p:nvPr/>
          </p:nvCxnSpPr>
          <p:spPr>
            <a:xfrm>
              <a:off x="3093720" y="323088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Isosceles Triangle 111"/>
            <p:cNvSpPr/>
            <p:nvPr/>
          </p:nvSpPr>
          <p:spPr>
            <a:xfrm>
              <a:off x="1478280" y="344424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3" name="Isosceles Triangle 112"/>
            <p:cNvSpPr/>
            <p:nvPr/>
          </p:nvSpPr>
          <p:spPr>
            <a:xfrm>
              <a:off x="1478280" y="323088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14" name="Straight Connector 113"/>
            <p:cNvCxnSpPr>
              <a:stCxn id="113" idx="2"/>
            </p:cNvCxnSpPr>
            <p:nvPr/>
          </p:nvCxnSpPr>
          <p:spPr>
            <a:xfrm>
              <a:off x="147828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358140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Rectangle 115"/>
            <p:cNvSpPr/>
            <p:nvPr/>
          </p:nvSpPr>
          <p:spPr>
            <a:xfrm>
              <a:off x="1478280" y="3718560"/>
              <a:ext cx="2103120" cy="182880"/>
            </a:xfrm>
            <a:prstGeom prst="rect">
              <a:avLst/>
            </a:prstGeom>
            <a:solidFill>
              <a:srgbClr val="0070C0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`</a:t>
              </a:r>
              <a:endParaRPr lang="en-CA" dirty="0"/>
            </a:p>
          </p:txBody>
        </p:sp>
      </p:grpSp>
      <p:grpSp>
        <p:nvGrpSpPr>
          <p:cNvPr id="2054" name="Group 116"/>
          <p:cNvGrpSpPr/>
          <p:nvPr/>
        </p:nvGrpSpPr>
        <p:grpSpPr>
          <a:xfrm>
            <a:off x="5730240" y="3185160"/>
            <a:ext cx="2118360" cy="701040"/>
            <a:chOff x="1478280" y="3230880"/>
            <a:chExt cx="2118360" cy="701040"/>
          </a:xfrm>
        </p:grpSpPr>
        <p:cxnSp>
          <p:nvCxnSpPr>
            <p:cNvPr id="118" name="Straight Connector 117"/>
            <p:cNvCxnSpPr/>
            <p:nvPr/>
          </p:nvCxnSpPr>
          <p:spPr>
            <a:xfrm>
              <a:off x="3093720" y="323088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Isosceles Triangle 118"/>
            <p:cNvSpPr/>
            <p:nvPr/>
          </p:nvSpPr>
          <p:spPr>
            <a:xfrm>
              <a:off x="1478280" y="344424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0" name="Isosceles Triangle 119"/>
            <p:cNvSpPr/>
            <p:nvPr/>
          </p:nvSpPr>
          <p:spPr>
            <a:xfrm>
              <a:off x="1478280" y="3230880"/>
              <a:ext cx="2118360" cy="487680"/>
            </a:xfrm>
            <a:prstGeom prst="triangle">
              <a:avLst>
                <a:gd name="adj" fmla="val 76619"/>
              </a:avLst>
            </a:prstGeom>
            <a:solidFill>
              <a:srgbClr val="0070C0">
                <a:alpha val="64000"/>
              </a:srgb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21" name="Straight Connector 120"/>
            <p:cNvCxnSpPr>
              <a:stCxn id="120" idx="2"/>
            </p:cNvCxnSpPr>
            <p:nvPr/>
          </p:nvCxnSpPr>
          <p:spPr>
            <a:xfrm>
              <a:off x="147828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3581400" y="3718560"/>
              <a:ext cx="0" cy="1981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ectangle 122"/>
            <p:cNvSpPr/>
            <p:nvPr/>
          </p:nvSpPr>
          <p:spPr>
            <a:xfrm>
              <a:off x="1478280" y="3718560"/>
              <a:ext cx="2103120" cy="182880"/>
            </a:xfrm>
            <a:prstGeom prst="rect">
              <a:avLst/>
            </a:prstGeom>
            <a:solidFill>
              <a:srgbClr val="0070C0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`</a:t>
              </a:r>
              <a:endParaRPr lang="en-CA" dirty="0"/>
            </a:p>
          </p:txBody>
        </p:sp>
      </p:grpSp>
      <p:cxnSp>
        <p:nvCxnSpPr>
          <p:cNvPr id="126" name="Straight Arrow Connector 125"/>
          <p:cNvCxnSpPr/>
          <p:nvPr/>
        </p:nvCxnSpPr>
        <p:spPr>
          <a:xfrm>
            <a:off x="3368040" y="5836920"/>
            <a:ext cx="0" cy="441960"/>
          </a:xfrm>
          <a:prstGeom prst="straightConnector1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flipV="1">
            <a:off x="3368040" y="6477000"/>
            <a:ext cx="0" cy="426720"/>
          </a:xfrm>
          <a:prstGeom prst="straightConnector1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1" name="Object 2"/>
          <p:cNvGraphicFramePr>
            <a:graphicFrameLocks noChangeAspect="1"/>
          </p:cNvGraphicFramePr>
          <p:nvPr/>
        </p:nvGraphicFramePr>
        <p:xfrm>
          <a:off x="3062923" y="5455920"/>
          <a:ext cx="622549" cy="396875"/>
        </p:xfrm>
        <a:graphic>
          <a:graphicData uri="http://schemas.openxmlformats.org/presentationml/2006/ole">
            <p:oleObj spid="_x0000_s25603" name="Equation" r:id="rId5" imgW="279360" imgH="177480" progId="Equation.BREE4">
              <p:embed/>
            </p:oleObj>
          </a:graphicData>
        </a:graphic>
      </p:graphicFrame>
      <p:sp>
        <p:nvSpPr>
          <p:cNvPr id="132" name="TextBox 131"/>
          <p:cNvSpPr txBox="1"/>
          <p:nvPr/>
        </p:nvSpPr>
        <p:spPr>
          <a:xfrm>
            <a:off x="579120" y="5059680"/>
            <a:ext cx="27279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 smtClean="0">
                <a:solidFill>
                  <a:srgbClr val="FF0000"/>
                </a:solidFill>
              </a:rPr>
              <a:t>The height of each layer is 1cm tall</a:t>
            </a:r>
            <a:endParaRPr lang="en-CA" sz="2200" dirty="0">
              <a:solidFill>
                <a:srgbClr val="FF0000"/>
              </a:solidFill>
            </a:endParaRPr>
          </a:p>
        </p:txBody>
      </p:sp>
      <p:graphicFrame>
        <p:nvGraphicFramePr>
          <p:cNvPr id="133" name="Object 2"/>
          <p:cNvGraphicFramePr>
            <a:graphicFrameLocks noChangeAspect="1"/>
          </p:cNvGraphicFramePr>
          <p:nvPr/>
        </p:nvGraphicFramePr>
        <p:xfrm>
          <a:off x="639979" y="3169921"/>
          <a:ext cx="1011021" cy="472440"/>
        </p:xfrm>
        <a:graphic>
          <a:graphicData uri="http://schemas.openxmlformats.org/presentationml/2006/ole">
            <p:oleObj spid="_x0000_s25604" name="Equation" r:id="rId6" imgW="380880" imgH="177480" progId="Equation.BREE4">
              <p:embed/>
            </p:oleObj>
          </a:graphicData>
        </a:graphic>
      </p:graphicFrame>
      <p:graphicFrame>
        <p:nvGraphicFramePr>
          <p:cNvPr id="134" name="Object 2"/>
          <p:cNvGraphicFramePr>
            <a:graphicFrameLocks noChangeAspect="1"/>
          </p:cNvGraphicFramePr>
          <p:nvPr/>
        </p:nvGraphicFramePr>
        <p:xfrm>
          <a:off x="1649095" y="3004503"/>
          <a:ext cx="1670050" cy="849312"/>
        </p:xfrm>
        <a:graphic>
          <a:graphicData uri="http://schemas.openxmlformats.org/presentationml/2006/ole">
            <p:oleObj spid="_x0000_s25605" name="Equation" r:id="rId7" imgW="749160" imgH="380880" progId="Equation.BREE4">
              <p:embed/>
            </p:oleObj>
          </a:graphicData>
        </a:graphic>
      </p:graphicFrame>
      <p:graphicFrame>
        <p:nvGraphicFramePr>
          <p:cNvPr id="135" name="Object 2"/>
          <p:cNvGraphicFramePr>
            <a:graphicFrameLocks noChangeAspect="1"/>
          </p:cNvGraphicFramePr>
          <p:nvPr/>
        </p:nvGraphicFramePr>
        <p:xfrm>
          <a:off x="3387408" y="3220403"/>
          <a:ext cx="1046162" cy="452437"/>
        </p:xfrm>
        <a:graphic>
          <a:graphicData uri="http://schemas.openxmlformats.org/presentationml/2006/ole">
            <p:oleObj spid="_x0000_s25606" name="Equation" r:id="rId8" imgW="469800" imgH="203040" progId="Equation.BREE4">
              <p:embed/>
            </p:oleObj>
          </a:graphicData>
        </a:graphic>
      </p:graphicFrame>
      <p:graphicFrame>
        <p:nvGraphicFramePr>
          <p:cNvPr id="136" name="Object 2"/>
          <p:cNvGraphicFramePr>
            <a:graphicFrameLocks noChangeAspect="1"/>
          </p:cNvGraphicFramePr>
          <p:nvPr/>
        </p:nvGraphicFramePr>
        <p:xfrm>
          <a:off x="892810" y="3821748"/>
          <a:ext cx="3067050" cy="541337"/>
        </p:xfrm>
        <a:graphic>
          <a:graphicData uri="http://schemas.openxmlformats.org/presentationml/2006/ole">
            <p:oleObj spid="_x0000_s25607" name="Equation" r:id="rId9" imgW="1155600" imgH="203040" progId="Equation.BREE4">
              <p:embed/>
            </p:oleObj>
          </a:graphicData>
        </a:graphic>
      </p:graphicFrame>
      <p:graphicFrame>
        <p:nvGraphicFramePr>
          <p:cNvPr id="137" name="Object 2"/>
          <p:cNvGraphicFramePr>
            <a:graphicFrameLocks noChangeAspect="1"/>
          </p:cNvGraphicFramePr>
          <p:nvPr/>
        </p:nvGraphicFramePr>
        <p:xfrm>
          <a:off x="896303" y="4384993"/>
          <a:ext cx="2022475" cy="541337"/>
        </p:xfrm>
        <a:graphic>
          <a:graphicData uri="http://schemas.openxmlformats.org/presentationml/2006/ole">
            <p:oleObj spid="_x0000_s25608" name="Equation" r:id="rId10" imgW="761760" imgH="203040" progId="Equation.DSMT4">
              <p:embed/>
            </p:oleObj>
          </a:graphicData>
        </a:graphic>
      </p:graphicFrame>
      <p:sp>
        <p:nvSpPr>
          <p:cNvPr id="138" name="Rectangle 137"/>
          <p:cNvSpPr/>
          <p:nvPr/>
        </p:nvSpPr>
        <p:spPr>
          <a:xfrm>
            <a:off x="350520" y="2971800"/>
            <a:ext cx="4236720" cy="8991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9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11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5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5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60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5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 animBg="1"/>
      <p:bldP spid="24" grpId="1" animBg="1"/>
      <p:bldP spid="132" grpId="0"/>
      <p:bldP spid="1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/>
          <p:cNvCxnSpPr/>
          <p:nvPr/>
        </p:nvCxnSpPr>
        <p:spPr>
          <a:xfrm flipH="1">
            <a:off x="7916487" y="5676900"/>
            <a:ext cx="1130300" cy="12700"/>
          </a:xfrm>
          <a:prstGeom prst="line">
            <a:avLst/>
          </a:prstGeom>
          <a:ln w="25400">
            <a:solidFill>
              <a:schemeClr val="tx1">
                <a:alpha val="7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7338060" y="5689600"/>
            <a:ext cx="596900" cy="609600"/>
          </a:xfrm>
          <a:prstGeom prst="line">
            <a:avLst/>
          </a:prstGeom>
          <a:ln w="25400">
            <a:solidFill>
              <a:schemeClr val="tx1">
                <a:alpha val="7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7934960" y="3791528"/>
            <a:ext cx="5" cy="1904999"/>
          </a:xfrm>
          <a:prstGeom prst="line">
            <a:avLst/>
          </a:prstGeom>
          <a:ln w="25400">
            <a:solidFill>
              <a:schemeClr val="tx1">
                <a:alpha val="7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be 23"/>
          <p:cNvSpPr/>
          <p:nvPr/>
        </p:nvSpPr>
        <p:spPr>
          <a:xfrm>
            <a:off x="7340600" y="5689600"/>
            <a:ext cx="1739900" cy="2476500"/>
          </a:xfrm>
          <a:prstGeom prst="cube">
            <a:avLst>
              <a:gd name="adj" fmla="val 35557"/>
            </a:avLst>
          </a:prstGeom>
          <a:solidFill>
            <a:srgbClr val="00B0F0">
              <a:alpha val="71000"/>
            </a:srgb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Cube 3"/>
          <p:cNvSpPr/>
          <p:nvPr/>
        </p:nvSpPr>
        <p:spPr>
          <a:xfrm>
            <a:off x="7325360" y="3797300"/>
            <a:ext cx="1727200" cy="2501900"/>
          </a:xfrm>
          <a:prstGeom prst="cube">
            <a:avLst>
              <a:gd name="adj" fmla="val 36092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Parallelogram 13"/>
          <p:cNvSpPr/>
          <p:nvPr/>
        </p:nvSpPr>
        <p:spPr>
          <a:xfrm>
            <a:off x="5890184" y="338135"/>
            <a:ext cx="1656184" cy="1656184"/>
          </a:xfrm>
          <a:prstGeom prst="parallelogram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Rectangle 14"/>
          <p:cNvSpPr/>
          <p:nvPr/>
        </p:nvSpPr>
        <p:spPr>
          <a:xfrm>
            <a:off x="5646685" y="119248"/>
            <a:ext cx="3197509" cy="5889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Rectangle 15"/>
          <p:cNvSpPr/>
          <p:nvPr/>
        </p:nvSpPr>
        <p:spPr>
          <a:xfrm>
            <a:off x="5496560" y="660400"/>
            <a:ext cx="3648547" cy="513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Rectangle 16"/>
          <p:cNvSpPr/>
          <p:nvPr/>
        </p:nvSpPr>
        <p:spPr>
          <a:xfrm>
            <a:off x="5116015" y="1135202"/>
            <a:ext cx="3971498" cy="4316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Rectangle 17"/>
          <p:cNvSpPr/>
          <p:nvPr/>
        </p:nvSpPr>
        <p:spPr>
          <a:xfrm>
            <a:off x="4870355" y="1566839"/>
            <a:ext cx="3444027" cy="5541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Rectangle 18"/>
          <p:cNvSpPr/>
          <p:nvPr/>
        </p:nvSpPr>
        <p:spPr>
          <a:xfrm>
            <a:off x="7779551" y="708188"/>
            <a:ext cx="51500" cy="5445540"/>
          </a:xfrm>
          <a:prstGeom prst="rect">
            <a:avLst/>
          </a:prstGeom>
          <a:solidFill>
            <a:srgbClr val="00B0F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Parallelogram 19"/>
          <p:cNvSpPr/>
          <p:nvPr/>
        </p:nvSpPr>
        <p:spPr>
          <a:xfrm>
            <a:off x="5872106" y="351053"/>
            <a:ext cx="1656184" cy="1656184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7809119" y="751403"/>
            <a:ext cx="68691" cy="4703247"/>
          </a:xfrm>
          <a:prstGeom prst="rect">
            <a:avLst/>
          </a:prstGeom>
          <a:solidFill>
            <a:srgbClr val="00B0F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Rectangle 21"/>
          <p:cNvSpPr/>
          <p:nvPr/>
        </p:nvSpPr>
        <p:spPr>
          <a:xfrm>
            <a:off x="7902668" y="1163115"/>
            <a:ext cx="64042" cy="4666185"/>
          </a:xfrm>
          <a:prstGeom prst="rect">
            <a:avLst/>
          </a:prstGeom>
          <a:solidFill>
            <a:srgbClr val="00B0F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Rectangle 22"/>
          <p:cNvSpPr/>
          <p:nvPr/>
        </p:nvSpPr>
        <p:spPr>
          <a:xfrm>
            <a:off x="7768460" y="1443956"/>
            <a:ext cx="45719" cy="4716700"/>
          </a:xfrm>
          <a:prstGeom prst="rect">
            <a:avLst/>
          </a:prstGeom>
          <a:solidFill>
            <a:srgbClr val="00B0F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Rectangle 27"/>
          <p:cNvSpPr/>
          <p:nvPr/>
        </p:nvSpPr>
        <p:spPr>
          <a:xfrm>
            <a:off x="7223760" y="6311900"/>
            <a:ext cx="1920240" cy="546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Right Triangle 28"/>
          <p:cNvSpPr/>
          <p:nvPr/>
        </p:nvSpPr>
        <p:spPr>
          <a:xfrm flipH="1">
            <a:off x="8481060" y="5676900"/>
            <a:ext cx="622300" cy="63500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TextBox 26"/>
          <p:cNvSpPr txBox="1"/>
          <p:nvPr/>
        </p:nvSpPr>
        <p:spPr>
          <a:xfrm>
            <a:off x="289561" y="335280"/>
            <a:ext cx="4648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 smtClean="0"/>
              <a:t>Ex: A box is 4cm wide, 5cm long, and 25cm high. How much liquid can it hold?  Give your answer in millilitres.</a:t>
            </a:r>
            <a:endParaRPr lang="en-CA" sz="2500" dirty="0"/>
          </a:p>
        </p:txBody>
      </p:sp>
      <p:sp>
        <p:nvSpPr>
          <p:cNvPr id="30" name="TextBox 29"/>
          <p:cNvSpPr txBox="1"/>
          <p:nvPr/>
        </p:nvSpPr>
        <p:spPr>
          <a:xfrm>
            <a:off x="228600" y="2194560"/>
            <a:ext cx="524214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First find the volume of the box in cm</a:t>
            </a:r>
            <a:r>
              <a:rPr lang="en-CA" sz="2200" baseline="30000" dirty="0" smtClean="0">
                <a:solidFill>
                  <a:srgbClr val="FF0000"/>
                </a:solidFill>
              </a:rPr>
              <a:t>3</a:t>
            </a:r>
            <a:endParaRPr lang="en-CA" sz="22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7688580" y="6263640"/>
          <a:ext cx="574766" cy="335280"/>
        </p:xfrm>
        <a:graphic>
          <a:graphicData uri="http://schemas.openxmlformats.org/presentationml/2006/ole">
            <p:oleObj spid="_x0000_s26626" name="Equation" r:id="rId4" imgW="304560" imgH="177480" progId="Equation.BREE4">
              <p:embed/>
            </p:oleObj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8593137" y="6059488"/>
          <a:ext cx="550863" cy="311150"/>
        </p:xfrm>
        <a:graphic>
          <a:graphicData uri="http://schemas.openxmlformats.org/presentationml/2006/ole">
            <p:oleObj spid="_x0000_s26627" name="Equation" r:id="rId5" imgW="291960" imgH="164880" progId="Equation.BREE4">
              <p:embed/>
            </p:oleObj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6643688" y="5108575"/>
          <a:ext cx="717550" cy="334963"/>
        </p:xfrm>
        <a:graphic>
          <a:graphicData uri="http://schemas.openxmlformats.org/presentationml/2006/ole">
            <p:oleObj spid="_x0000_s26628" name="Equation" r:id="rId6" imgW="380880" imgH="177480" progId="Equation.BREE4">
              <p:embed/>
            </p:oleObj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241300" y="2626360"/>
            <a:ext cx="33730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Get the area of the base:</a:t>
            </a:r>
            <a:endParaRPr lang="en-CA" sz="22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3575050" y="2603500"/>
          <a:ext cx="1492250" cy="431800"/>
        </p:xfrm>
        <a:graphic>
          <a:graphicData uri="http://schemas.openxmlformats.org/presentationml/2006/ole">
            <p:oleObj spid="_x0000_s26629" name="Equation" r:id="rId7" imgW="571320" imgH="177480" progId="Equation.BREE4">
              <p:embed/>
            </p:oleObj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3933825" y="2941638"/>
          <a:ext cx="1458913" cy="493712"/>
        </p:xfrm>
        <a:graphic>
          <a:graphicData uri="http://schemas.openxmlformats.org/presentationml/2006/ole">
            <p:oleObj spid="_x0000_s26630" name="Equation" r:id="rId8" imgW="558720" imgH="203040" progId="Equation.BREE4">
              <p:embed/>
            </p:oleObj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279400" y="3591560"/>
            <a:ext cx="60372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Multiply the area of the base with the height</a:t>
            </a:r>
            <a:endParaRPr lang="en-CA" sz="22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/>
        </p:nvGraphicFramePr>
        <p:xfrm>
          <a:off x="373062" y="4021138"/>
          <a:ext cx="2817813" cy="493712"/>
        </p:xfrm>
        <a:graphic>
          <a:graphicData uri="http://schemas.openxmlformats.org/presentationml/2006/ole">
            <p:oleObj spid="_x0000_s26631" name="Equation" r:id="rId9" imgW="1079280" imgH="203040" progId="Equation.BREE4">
              <p:embed/>
            </p:oleObj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/>
        </p:nvGraphicFramePr>
        <p:xfrm>
          <a:off x="1019175" y="4549775"/>
          <a:ext cx="1624012" cy="493713"/>
        </p:xfrm>
        <a:graphic>
          <a:graphicData uri="http://schemas.openxmlformats.org/presentationml/2006/ole">
            <p:oleObj spid="_x0000_s26632" name="Equation" r:id="rId10" imgW="622080" imgH="203040" progId="Equation.BREE4">
              <p:embed/>
            </p:oleObj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152400" y="5179060"/>
            <a:ext cx="40238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Find the volume in millilitres</a:t>
            </a:r>
            <a:endParaRPr lang="en-CA" sz="22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/>
        </p:nvGraphicFramePr>
        <p:xfrm>
          <a:off x="236537" y="5492751"/>
          <a:ext cx="2976563" cy="824996"/>
        </p:xfrm>
        <a:graphic>
          <a:graphicData uri="http://schemas.openxmlformats.org/presentationml/2006/ole">
            <p:oleObj spid="_x0000_s26633" name="Equation" r:id="rId11" imgW="1320480" imgH="393480" progId="Equation.BREE4">
              <p:embed/>
            </p:oleObj>
          </a:graphicData>
        </a:graphic>
      </p:graphicFrame>
      <p:cxnSp>
        <p:nvCxnSpPr>
          <p:cNvPr id="48" name="Straight Connector 47"/>
          <p:cNvCxnSpPr/>
          <p:nvPr/>
        </p:nvCxnSpPr>
        <p:spPr>
          <a:xfrm flipV="1">
            <a:off x="1638300" y="5740400"/>
            <a:ext cx="482600" cy="317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2590800" y="5994400"/>
            <a:ext cx="482600" cy="317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Object 50"/>
          <p:cNvGraphicFramePr>
            <a:graphicFrameLocks noChangeAspect="1"/>
          </p:cNvGraphicFramePr>
          <p:nvPr/>
        </p:nvGraphicFramePr>
        <p:xfrm>
          <a:off x="788988" y="6294437"/>
          <a:ext cx="1260475" cy="373063"/>
        </p:xfrm>
        <a:graphic>
          <a:graphicData uri="http://schemas.openxmlformats.org/presentationml/2006/ole">
            <p:oleObj spid="_x0000_s26634" name="Equation" r:id="rId12" imgW="558720" imgH="177480" progId="Equation.BREE4">
              <p:embed/>
            </p:oleObj>
          </a:graphicData>
        </a:graphic>
      </p:graphicFrame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13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4" presetClass="path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3.33333E-6 L -0.00069 -0.05834 " pathEditMode="relative" rAng="0" ptsTypes="AA">
                                      <p:cBhvr>
                                        <p:cTn id="16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9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83 -0.03561 L 1.38889E-6 4.91329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6" y="17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440000">
                                      <p:cBhvr>
                                        <p:cTn id="21" dur="4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440000">
                                      <p:cBhvr>
                                        <p:cTn id="23" dur="4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31328E-6 L 0.0099 0.04419 " pathEditMode="relative" rAng="0" ptsTypes="AA">
                                      <p:cBhvr>
                                        <p:cTn id="29" dur="4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2198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3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4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-0.05834 L -0.00208 -0.13982 " pathEditMode="relative" rAng="0" ptsTypes="AA">
                                      <p:cBhvr>
                                        <p:cTn id="34" dur="3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3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3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-0.14166 L -0.0007 -0.1898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4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025E-6 L -0.00799 0.0363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" y="18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000"/>
                            </p:stCondLst>
                            <p:childTnLst>
                              <p:par>
                                <p:cTn id="52" presetID="8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20000">
                                      <p:cBhvr>
                                        <p:cTn id="5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720000">
                                      <p:cBhvr>
                                        <p:cTn id="5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64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-0.18981 L -0.00139 -0.27129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1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1041 L -0.00643 0.0467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" y="1804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22" presetClass="exit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8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4" grpId="2" animBg="1"/>
      <p:bldP spid="24" grpId="3" animBg="1"/>
      <p:bldP spid="14" grpId="0" animBg="1"/>
      <p:bldP spid="14" grpId="1" animBg="1"/>
      <p:bldP spid="14" grpId="2" animBg="1"/>
      <p:bldP spid="14" grpId="3" animBg="1"/>
      <p:bldP spid="15" grpId="0" animBg="1"/>
      <p:bldP spid="16" grpId="0" animBg="1"/>
      <p:bldP spid="17" grpId="0" animBg="1"/>
      <p:bldP spid="18" grpId="0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0" grpId="3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3" grpId="0" animBg="1"/>
      <p:bldP spid="23" grpId="1" animBg="1"/>
      <p:bldP spid="23" grpId="2" animBg="1"/>
      <p:bldP spid="30" grpId="0"/>
      <p:bldP spid="39" grpId="0"/>
      <p:bldP spid="42" grpId="0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83198"/>
            <a:ext cx="8229600" cy="1143000"/>
          </a:xfrm>
        </p:spPr>
        <p:txBody>
          <a:bodyPr>
            <a:normAutofit/>
          </a:bodyPr>
          <a:lstStyle/>
          <a:p>
            <a:r>
              <a:rPr lang="en-CA" dirty="0" smtClean="0"/>
              <a:t>Practice: Given the area of the base for each prism, find the volume of the solid:</a:t>
            </a:r>
            <a:endParaRPr lang="en-CA" dirty="0"/>
          </a:p>
        </p:txBody>
      </p:sp>
      <p:grpSp>
        <p:nvGrpSpPr>
          <p:cNvPr id="3" name="Group 13"/>
          <p:cNvGrpSpPr/>
          <p:nvPr/>
        </p:nvGrpSpPr>
        <p:grpSpPr>
          <a:xfrm>
            <a:off x="441960" y="1447800"/>
            <a:ext cx="2164080" cy="3474720"/>
            <a:chOff x="838200" y="2346960"/>
            <a:chExt cx="2164080" cy="3474720"/>
          </a:xfrm>
        </p:grpSpPr>
        <p:sp>
          <p:nvSpPr>
            <p:cNvPr id="6" name="Chord 5"/>
            <p:cNvSpPr/>
            <p:nvPr/>
          </p:nvSpPr>
          <p:spPr>
            <a:xfrm>
              <a:off x="838200" y="5334000"/>
              <a:ext cx="2164080" cy="487680"/>
            </a:xfrm>
            <a:prstGeom prst="chord">
              <a:avLst>
                <a:gd name="adj1" fmla="val 662743"/>
                <a:gd name="adj2" fmla="val 16200000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7" name="Straight Connector 6"/>
            <p:cNvCxnSpPr/>
            <p:nvPr/>
          </p:nvCxnSpPr>
          <p:spPr>
            <a:xfrm flipV="1">
              <a:off x="1935480" y="2362200"/>
              <a:ext cx="0" cy="2971800"/>
            </a:xfrm>
            <a:prstGeom prst="line">
              <a:avLst/>
            </a:prstGeom>
            <a:ln w="38100">
              <a:solidFill>
                <a:schemeClr val="tx1">
                  <a:alpha val="5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2743200" y="2773680"/>
              <a:ext cx="0" cy="29718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838200" y="2575560"/>
              <a:ext cx="0" cy="29718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hord 9"/>
            <p:cNvSpPr/>
            <p:nvPr/>
          </p:nvSpPr>
          <p:spPr>
            <a:xfrm>
              <a:off x="838200" y="2346960"/>
              <a:ext cx="2164080" cy="487680"/>
            </a:xfrm>
            <a:prstGeom prst="chord">
              <a:avLst>
                <a:gd name="adj1" fmla="val 662743"/>
                <a:gd name="adj2" fmla="val 16200000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798320" y="5303520"/>
              <a:ext cx="899160" cy="426720"/>
            </a:xfrm>
            <a:prstGeom prst="rect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83920" y="5105400"/>
              <a:ext cx="899160" cy="487680"/>
            </a:xfrm>
            <a:prstGeom prst="rect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19417" y="4923625"/>
          <a:ext cx="1881823" cy="430378"/>
        </p:xfrm>
        <a:graphic>
          <a:graphicData uri="http://schemas.openxmlformats.org/presentationml/2006/ole">
            <p:oleObj spid="_x0000_s27650" name="Equation" r:id="rId4" imgW="888840" imgH="203040" progId="Equation.BREE4">
              <p:embed/>
            </p:oleObj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2498090" y="3061018"/>
          <a:ext cx="1290638" cy="376237"/>
        </p:xfrm>
        <a:graphic>
          <a:graphicData uri="http://schemas.openxmlformats.org/presentationml/2006/ole">
            <p:oleObj spid="_x0000_s27651" name="Equation" r:id="rId5" imgW="609480" imgH="177480" progId="Equation.BREE4">
              <p:embed/>
            </p:oleObj>
          </a:graphicData>
        </a:graphic>
      </p:graphicFrame>
      <p:grpSp>
        <p:nvGrpSpPr>
          <p:cNvPr id="4" name="Group 27"/>
          <p:cNvGrpSpPr/>
          <p:nvPr/>
        </p:nvGrpSpPr>
        <p:grpSpPr>
          <a:xfrm>
            <a:off x="4937760" y="1478280"/>
            <a:ext cx="2240280" cy="3550920"/>
            <a:chOff x="4937760" y="1478280"/>
            <a:chExt cx="2240280" cy="3550920"/>
          </a:xfrm>
        </p:grpSpPr>
        <p:sp>
          <p:nvSpPr>
            <p:cNvPr id="17" name="Regular Pentagon 16"/>
            <p:cNvSpPr/>
            <p:nvPr/>
          </p:nvSpPr>
          <p:spPr>
            <a:xfrm>
              <a:off x="4937760" y="4465320"/>
              <a:ext cx="2225040" cy="548640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8" name="Straight Connector 17"/>
            <p:cNvCxnSpPr/>
            <p:nvPr/>
          </p:nvCxnSpPr>
          <p:spPr>
            <a:xfrm flipV="1">
              <a:off x="4937760" y="1691640"/>
              <a:ext cx="0" cy="29718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7162800" y="1691640"/>
              <a:ext cx="0" cy="29718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6050280" y="1478280"/>
              <a:ext cx="0" cy="29718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6751320" y="2057400"/>
              <a:ext cx="0" cy="29718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5364480" y="2042160"/>
              <a:ext cx="0" cy="29718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gular Pentagon 22"/>
            <p:cNvSpPr/>
            <p:nvPr/>
          </p:nvSpPr>
          <p:spPr>
            <a:xfrm>
              <a:off x="4953000" y="1478280"/>
              <a:ext cx="2225040" cy="548640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410200" y="2057400"/>
              <a:ext cx="1295400" cy="2545080"/>
            </a:xfrm>
            <a:prstGeom prst="rect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766560" y="4434840"/>
              <a:ext cx="365760" cy="259080"/>
            </a:xfrm>
            <a:prstGeom prst="rect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968240" y="4450080"/>
              <a:ext cx="365760" cy="259080"/>
            </a:xfrm>
            <a:prstGeom prst="rect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882640" y="1524000"/>
              <a:ext cx="350520" cy="472440"/>
            </a:xfrm>
            <a:prstGeom prst="rect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5143817" y="4969345"/>
          <a:ext cx="1881823" cy="430378"/>
        </p:xfrm>
        <a:graphic>
          <a:graphicData uri="http://schemas.openxmlformats.org/presentationml/2006/ole">
            <p:oleObj spid="_x0000_s27652" name="Equation" r:id="rId6" imgW="888840" imgH="203040" progId="Equation.BREE4">
              <p:embed/>
            </p:oleObj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7161530" y="3091498"/>
          <a:ext cx="1290638" cy="376237"/>
        </p:xfrm>
        <a:graphic>
          <a:graphicData uri="http://schemas.openxmlformats.org/presentationml/2006/ole">
            <p:oleObj spid="_x0000_s27653" name="Equation" r:id="rId7" imgW="609480" imgH="177480" progId="Equation.BREE4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13043" y="5589905"/>
          <a:ext cx="1011237" cy="471487"/>
        </p:xfrm>
        <a:graphic>
          <a:graphicData uri="http://schemas.openxmlformats.org/presentationml/2006/ole">
            <p:oleObj spid="_x0000_s27654" name="Equation" r:id="rId8" imgW="380880" imgH="177480" progId="Equation.BREE4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222693" y="5424805"/>
          <a:ext cx="1670050" cy="849312"/>
        </p:xfrm>
        <a:graphic>
          <a:graphicData uri="http://schemas.openxmlformats.org/presentationml/2006/ole">
            <p:oleObj spid="_x0000_s27655" name="Equation" r:id="rId9" imgW="749160" imgH="380880" progId="Equation.BREE4">
              <p:embed/>
            </p:oleObj>
          </a:graphicData>
        </a:graphic>
      </p:graphicFrame>
      <p:graphicFrame>
        <p:nvGraphicFramePr>
          <p:cNvPr id="3080" name="Object 5"/>
          <p:cNvGraphicFramePr>
            <a:graphicFrameLocks noChangeAspect="1"/>
          </p:cNvGraphicFramePr>
          <p:nvPr/>
        </p:nvGraphicFramePr>
        <p:xfrm>
          <a:off x="2961005" y="5640705"/>
          <a:ext cx="1046163" cy="452437"/>
        </p:xfrm>
        <a:graphic>
          <a:graphicData uri="http://schemas.openxmlformats.org/presentationml/2006/ole">
            <p:oleObj spid="_x0000_s27656" name="Equation" r:id="rId10" imgW="469800" imgH="203040" progId="Equation.BREE4">
              <p:embed/>
            </p:oleObj>
          </a:graphicData>
        </a:graphic>
      </p:graphicFrame>
      <p:graphicFrame>
        <p:nvGraphicFramePr>
          <p:cNvPr id="3081" name="Object 4"/>
          <p:cNvGraphicFramePr>
            <a:graphicFrameLocks noChangeAspect="1"/>
          </p:cNvGraphicFramePr>
          <p:nvPr/>
        </p:nvGraphicFramePr>
        <p:xfrm>
          <a:off x="191135" y="6240780"/>
          <a:ext cx="2689225" cy="474651"/>
        </p:xfrm>
        <a:graphic>
          <a:graphicData uri="http://schemas.openxmlformats.org/presentationml/2006/ole">
            <p:oleObj spid="_x0000_s27657" name="Equation" r:id="rId11" imgW="1155600" imgH="203040" progId="Equation.BREE4">
              <p:embed/>
            </p:oleObj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2820353" y="6238875"/>
          <a:ext cx="1651000" cy="542925"/>
        </p:xfrm>
        <a:graphic>
          <a:graphicData uri="http://schemas.openxmlformats.org/presentationml/2006/ole">
            <p:oleObj spid="_x0000_s27658" name="Equation" r:id="rId12" imgW="622080" imgH="203040" progId="Equation.DSMT4">
              <p:embed/>
            </p:oleObj>
          </a:graphicData>
        </a:graphic>
      </p:graphicFrame>
      <p:graphicFrame>
        <p:nvGraphicFramePr>
          <p:cNvPr id="36" name="Object 6"/>
          <p:cNvGraphicFramePr>
            <a:graphicFrameLocks noChangeAspect="1"/>
          </p:cNvGraphicFramePr>
          <p:nvPr/>
        </p:nvGraphicFramePr>
        <p:xfrm>
          <a:off x="4611370" y="5650865"/>
          <a:ext cx="1011237" cy="471487"/>
        </p:xfrm>
        <a:graphic>
          <a:graphicData uri="http://schemas.openxmlformats.org/presentationml/2006/ole">
            <p:oleObj spid="_x0000_s27659" name="Equation" r:id="rId13" imgW="380880" imgH="177480" progId="Equation.BREE4">
              <p:embed/>
            </p:oleObj>
          </a:graphicData>
        </a:graphic>
      </p:graphicFrame>
      <p:graphicFrame>
        <p:nvGraphicFramePr>
          <p:cNvPr id="37" name="Object 7"/>
          <p:cNvGraphicFramePr>
            <a:graphicFrameLocks noChangeAspect="1"/>
          </p:cNvGraphicFramePr>
          <p:nvPr/>
        </p:nvGraphicFramePr>
        <p:xfrm>
          <a:off x="5621020" y="5485765"/>
          <a:ext cx="1670050" cy="849312"/>
        </p:xfrm>
        <a:graphic>
          <a:graphicData uri="http://schemas.openxmlformats.org/presentationml/2006/ole">
            <p:oleObj spid="_x0000_s27660" name="Equation" r:id="rId14" imgW="749160" imgH="380880" progId="Equation.BREE4">
              <p:embed/>
            </p:oleObj>
          </a:graphicData>
        </a:graphic>
      </p:graphicFrame>
      <p:graphicFrame>
        <p:nvGraphicFramePr>
          <p:cNvPr id="38" name="Object 5"/>
          <p:cNvGraphicFramePr>
            <a:graphicFrameLocks noChangeAspect="1"/>
          </p:cNvGraphicFramePr>
          <p:nvPr/>
        </p:nvGraphicFramePr>
        <p:xfrm>
          <a:off x="7359332" y="5701665"/>
          <a:ext cx="1046163" cy="452437"/>
        </p:xfrm>
        <a:graphic>
          <a:graphicData uri="http://schemas.openxmlformats.org/presentationml/2006/ole">
            <p:oleObj spid="_x0000_s27661" name="Equation" r:id="rId15" imgW="469800" imgH="203040" progId="Equation.BREE4">
              <p:embed/>
            </p:oleObj>
          </a:graphicData>
        </a:graphic>
      </p:graphicFrame>
      <p:graphicFrame>
        <p:nvGraphicFramePr>
          <p:cNvPr id="39" name="Object 4"/>
          <p:cNvGraphicFramePr>
            <a:graphicFrameLocks noChangeAspect="1"/>
          </p:cNvGraphicFramePr>
          <p:nvPr/>
        </p:nvGraphicFramePr>
        <p:xfrm>
          <a:off x="4589463" y="6256338"/>
          <a:ext cx="3033712" cy="541337"/>
        </p:xfrm>
        <a:graphic>
          <a:graphicData uri="http://schemas.openxmlformats.org/presentationml/2006/ole">
            <p:oleObj spid="_x0000_s27662" name="Equation" r:id="rId16" imgW="1143000" imgH="203040" progId="Equation.BREE4">
              <p:embed/>
            </p:oleObj>
          </a:graphicData>
        </a:graphic>
      </p:graphicFrame>
      <p:graphicFrame>
        <p:nvGraphicFramePr>
          <p:cNvPr id="40" name="Object 10"/>
          <p:cNvGraphicFramePr>
            <a:graphicFrameLocks noChangeAspect="1"/>
          </p:cNvGraphicFramePr>
          <p:nvPr/>
        </p:nvGraphicFramePr>
        <p:xfrm>
          <a:off x="7538720" y="6254115"/>
          <a:ext cx="1651000" cy="542925"/>
        </p:xfrm>
        <a:graphic>
          <a:graphicData uri="http://schemas.openxmlformats.org/presentationml/2006/ole">
            <p:oleObj spid="_x0000_s27663" name="Equation" r:id="rId17" imgW="622080" imgH="203040" progId="Equation.DSMT4">
              <p:embed/>
            </p:oleObj>
          </a:graphicData>
        </a:graphic>
      </p:graphicFrame>
      <p:sp>
        <p:nvSpPr>
          <p:cNvPr id="41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18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6700" y="209550"/>
            <a:ext cx="8477250" cy="1085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dirty="0" smtClean="0"/>
              <a:t>Ex: A triangular prism is placed on a rectangular prism as shown.  What is the volume of the combined structure? </a:t>
            </a:r>
            <a:endParaRPr lang="en-CA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438" y="995363"/>
            <a:ext cx="4238625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274638"/>
            <a:ext cx="8281988" cy="9937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Surface Areas &amp; Volumes of Cubes and Rectangular Prisms</a:t>
            </a:r>
            <a:endParaRPr lang="en-CA" dirty="0"/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963988" cy="938213"/>
          </a:xfrm>
        </p:spPr>
        <p:txBody>
          <a:bodyPr/>
          <a:lstStyle/>
          <a:p>
            <a:pPr eaLnBrk="1" hangingPunct="1"/>
            <a:r>
              <a:rPr lang="en-CA" smtClean="0"/>
              <a:t>All sides and edges in </a:t>
            </a:r>
            <a:br>
              <a:rPr lang="en-CA" smtClean="0"/>
            </a:br>
            <a:r>
              <a:rPr lang="en-CA" smtClean="0"/>
              <a:t>a cube are equal</a:t>
            </a:r>
          </a:p>
        </p:txBody>
      </p:sp>
      <p:sp>
        <p:nvSpPr>
          <p:cNvPr id="4" name="Cube 3"/>
          <p:cNvSpPr/>
          <p:nvPr/>
        </p:nvSpPr>
        <p:spPr>
          <a:xfrm>
            <a:off x="7221538" y="1587500"/>
            <a:ext cx="1254125" cy="1182688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57" name="Object 3"/>
          <p:cNvGraphicFramePr>
            <a:graphicFrameLocks noChangeAspect="1"/>
          </p:cNvGraphicFramePr>
          <p:nvPr/>
        </p:nvGraphicFramePr>
        <p:xfrm>
          <a:off x="7610475" y="2797175"/>
          <a:ext cx="246063" cy="298450"/>
        </p:xfrm>
        <a:graphic>
          <a:graphicData uri="http://schemas.openxmlformats.org/presentationml/2006/ole">
            <p:oleObj spid="_x0000_s1040" name="Equation" r:id="rId4" imgW="114201" imgH="139579" progId="Equation.DSMT4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916738" y="2089150"/>
          <a:ext cx="246062" cy="298450"/>
        </p:xfrm>
        <a:graphic>
          <a:graphicData uri="http://schemas.openxmlformats.org/presentationml/2006/ole">
            <p:oleObj spid="_x0000_s1041" name="Equation" r:id="rId5" imgW="114201" imgH="139579" progId="Equation.DSMT4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8310563" y="2597150"/>
          <a:ext cx="246062" cy="298450"/>
        </p:xfrm>
        <a:graphic>
          <a:graphicData uri="http://schemas.openxmlformats.org/presentationml/2006/ole">
            <p:oleObj spid="_x0000_s1042" name="Equation" r:id="rId6" imgW="114201" imgH="139579" progId="Equation.DSMT4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379913" y="1695450"/>
          <a:ext cx="793750" cy="381000"/>
        </p:xfrm>
        <a:graphic>
          <a:graphicData uri="http://schemas.openxmlformats.org/presentationml/2006/ole">
            <p:oleObj spid="_x0000_s1043" name="Equation" r:id="rId7" imgW="368140" imgH="177723" progId="Equation.DSMT4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227638" y="1670050"/>
          <a:ext cx="357187" cy="434975"/>
        </p:xfrm>
        <a:graphic>
          <a:graphicData uri="http://schemas.openxmlformats.org/presentationml/2006/ole">
            <p:oleObj spid="_x0000_s1044" name="Equation" r:id="rId8" imgW="164957" imgH="203024" progId="Equation.DSMT4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324350" y="2206625"/>
          <a:ext cx="1373188" cy="434975"/>
        </p:xfrm>
        <a:graphic>
          <a:graphicData uri="http://schemas.openxmlformats.org/presentationml/2006/ole">
            <p:oleObj spid="_x0000_s1045" name="Equation" r:id="rId9" imgW="634725" imgH="203112" progId="Equation.DSMT4">
              <p:embed/>
            </p:oleObj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446088" y="3090863"/>
            <a:ext cx="4425950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  <a:cs typeface="+mn-cs"/>
              </a:rPr>
              <a:t>The volume of a prism is the area of the base multiplied by the height</a:t>
            </a:r>
          </a:p>
        </p:txBody>
      </p:sp>
      <p:sp>
        <p:nvSpPr>
          <p:cNvPr id="13" name="Cube 12"/>
          <p:cNvSpPr/>
          <p:nvPr/>
        </p:nvSpPr>
        <p:spPr>
          <a:xfrm>
            <a:off x="6035675" y="3349625"/>
            <a:ext cx="2425700" cy="1184275"/>
          </a:xfrm>
          <a:prstGeom prst="cube">
            <a:avLst>
              <a:gd name="adj" fmla="val 43454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4" name="Object 11"/>
          <p:cNvGraphicFramePr>
            <a:graphicFrameLocks noChangeAspect="1"/>
          </p:cNvGraphicFramePr>
          <p:nvPr/>
        </p:nvGraphicFramePr>
        <p:xfrm>
          <a:off x="8185150" y="4176713"/>
          <a:ext cx="273050" cy="298450"/>
        </p:xfrm>
        <a:graphic>
          <a:graphicData uri="http://schemas.openxmlformats.org/presentationml/2006/ole">
            <p:oleObj spid="_x0000_s1046" name="Equation" r:id="rId10" imgW="126835" imgH="139518" progId="Equation.DSMT4">
              <p:embed/>
            </p:oleObj>
          </a:graphicData>
        </a:graphic>
      </p:graphicFrame>
      <p:graphicFrame>
        <p:nvGraphicFramePr>
          <p:cNvPr id="15" name="Object 12"/>
          <p:cNvGraphicFramePr>
            <a:graphicFrameLocks noChangeAspect="1"/>
          </p:cNvGraphicFramePr>
          <p:nvPr/>
        </p:nvGraphicFramePr>
        <p:xfrm>
          <a:off x="6905625" y="4508500"/>
          <a:ext cx="273050" cy="379413"/>
        </p:xfrm>
        <a:graphic>
          <a:graphicData uri="http://schemas.openxmlformats.org/presentationml/2006/ole">
            <p:oleObj spid="_x0000_s1047" name="Equation" r:id="rId11" imgW="126725" imgH="177415" progId="Equation.DSMT4">
              <p:embed/>
            </p:oleObj>
          </a:graphicData>
        </a:graphic>
      </p:graphicFrame>
      <p:graphicFrame>
        <p:nvGraphicFramePr>
          <p:cNvPr id="16" name="Object 13"/>
          <p:cNvGraphicFramePr>
            <a:graphicFrameLocks noChangeAspect="1"/>
          </p:cNvGraphicFramePr>
          <p:nvPr/>
        </p:nvGraphicFramePr>
        <p:xfrm>
          <a:off x="8505825" y="3581400"/>
          <a:ext cx="244475" cy="298450"/>
        </p:xfrm>
        <a:graphic>
          <a:graphicData uri="http://schemas.openxmlformats.org/presentationml/2006/ole">
            <p:oleObj spid="_x0000_s1048" name="Equation" r:id="rId12" imgW="114201" imgH="139579" progId="Equation.DSMT4">
              <p:embed/>
            </p:oleObj>
          </a:graphicData>
        </a:graphic>
      </p:graphicFrame>
      <p:graphicFrame>
        <p:nvGraphicFramePr>
          <p:cNvPr id="17" name="Object 14"/>
          <p:cNvGraphicFramePr>
            <a:graphicFrameLocks noChangeAspect="1"/>
          </p:cNvGraphicFramePr>
          <p:nvPr/>
        </p:nvGraphicFramePr>
        <p:xfrm>
          <a:off x="752475" y="4522788"/>
          <a:ext cx="793750" cy="381000"/>
        </p:xfrm>
        <a:graphic>
          <a:graphicData uri="http://schemas.openxmlformats.org/presentationml/2006/ole">
            <p:oleObj spid="_x0000_s1049" name="Equation" r:id="rId13" imgW="368140" imgH="177723" progId="Equation.DSMT4">
              <p:embed/>
            </p:oleObj>
          </a:graphicData>
        </a:graphic>
      </p:graphicFrame>
      <p:graphicFrame>
        <p:nvGraphicFramePr>
          <p:cNvPr id="18" name="Object 15"/>
          <p:cNvGraphicFramePr>
            <a:graphicFrameLocks noChangeAspect="1"/>
          </p:cNvGraphicFramePr>
          <p:nvPr/>
        </p:nvGraphicFramePr>
        <p:xfrm>
          <a:off x="1625600" y="4524375"/>
          <a:ext cx="903288" cy="381000"/>
        </p:xfrm>
        <a:graphic>
          <a:graphicData uri="http://schemas.openxmlformats.org/presentationml/2006/ole">
            <p:oleObj spid="_x0000_s1050" name="Equation" r:id="rId14" imgW="418918" imgH="177723" progId="Equation.DSMT4">
              <p:embed/>
            </p:oleObj>
          </a:graphicData>
        </a:graphic>
      </p:graphicFrame>
      <p:sp>
        <p:nvSpPr>
          <p:cNvPr id="19" name="Right Brace 18"/>
          <p:cNvSpPr/>
          <p:nvPr/>
        </p:nvSpPr>
        <p:spPr>
          <a:xfrm rot="5400000">
            <a:off x="1828800" y="4598988"/>
            <a:ext cx="219075" cy="628650"/>
          </a:xfrm>
          <a:prstGeom prst="rightBrace">
            <a:avLst>
              <a:gd name="adj1" fmla="val 29839"/>
              <a:gd name="adj2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446213" y="4995863"/>
            <a:ext cx="1077912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Area of 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the base</a:t>
            </a:r>
          </a:p>
          <a:p>
            <a:pPr eaLnBrk="1" hangingPunct="1"/>
            <a:endParaRPr lang="en-CA">
              <a:solidFill>
                <a:srgbClr val="FF0000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6033294" y="4012406"/>
            <a:ext cx="517525" cy="519113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6537325" y="4052888"/>
            <a:ext cx="192405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6210300" y="3684588"/>
            <a:ext cx="682625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be 29"/>
          <p:cNvSpPr/>
          <p:nvPr/>
        </p:nvSpPr>
        <p:spPr>
          <a:xfrm>
            <a:off x="6043613" y="4006850"/>
            <a:ext cx="2400300" cy="533400"/>
          </a:xfrm>
          <a:prstGeom prst="cube">
            <a:avLst>
              <a:gd name="adj" fmla="val 90311"/>
            </a:avLst>
          </a:prstGeom>
          <a:solidFill>
            <a:srgbClr val="FF0000">
              <a:alpha val="54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1" name="Object 16"/>
          <p:cNvGraphicFramePr>
            <a:graphicFrameLocks noChangeAspect="1"/>
          </p:cNvGraphicFramePr>
          <p:nvPr/>
        </p:nvGraphicFramePr>
        <p:xfrm>
          <a:off x="2484438" y="4529138"/>
          <a:ext cx="365125" cy="439737"/>
        </p:xfrm>
        <a:graphic>
          <a:graphicData uri="http://schemas.openxmlformats.org/presentationml/2006/ole">
            <p:oleObj spid="_x0000_s1051" name="Equation" r:id="rId15" imgW="114201" imgH="139579" progId="Equation.DSMT4">
              <p:embed/>
            </p:oleObj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786063" y="4470400"/>
            <a:ext cx="14414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Height 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(# of bases)</a:t>
            </a:r>
          </a:p>
        </p:txBody>
      </p:sp>
      <p:sp>
        <p:nvSpPr>
          <p:cNvPr id="33" name="Cube 32"/>
          <p:cNvSpPr/>
          <p:nvPr/>
        </p:nvSpPr>
        <p:spPr>
          <a:xfrm>
            <a:off x="6043613" y="3957638"/>
            <a:ext cx="2400300" cy="533400"/>
          </a:xfrm>
          <a:prstGeom prst="cube">
            <a:avLst>
              <a:gd name="adj" fmla="val 90311"/>
            </a:avLst>
          </a:prstGeom>
          <a:solidFill>
            <a:srgbClr val="FF0000">
              <a:alpha val="54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4" name="Cube 33"/>
          <p:cNvSpPr/>
          <p:nvPr/>
        </p:nvSpPr>
        <p:spPr>
          <a:xfrm>
            <a:off x="6043613" y="3906838"/>
            <a:ext cx="2400300" cy="534987"/>
          </a:xfrm>
          <a:prstGeom prst="cube">
            <a:avLst>
              <a:gd name="adj" fmla="val 90311"/>
            </a:avLst>
          </a:prstGeom>
          <a:solidFill>
            <a:srgbClr val="FF0000">
              <a:alpha val="54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7" name="Cube 36"/>
          <p:cNvSpPr/>
          <p:nvPr/>
        </p:nvSpPr>
        <p:spPr>
          <a:xfrm>
            <a:off x="6043613" y="3857625"/>
            <a:ext cx="2400300" cy="534988"/>
          </a:xfrm>
          <a:prstGeom prst="cube">
            <a:avLst>
              <a:gd name="adj" fmla="val 90311"/>
            </a:avLst>
          </a:prstGeom>
          <a:solidFill>
            <a:srgbClr val="FF0000">
              <a:alpha val="54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Cube 38"/>
          <p:cNvSpPr/>
          <p:nvPr/>
        </p:nvSpPr>
        <p:spPr>
          <a:xfrm>
            <a:off x="6043613" y="3802063"/>
            <a:ext cx="2398712" cy="534987"/>
          </a:xfrm>
          <a:prstGeom prst="cube">
            <a:avLst>
              <a:gd name="adj" fmla="val 90311"/>
            </a:avLst>
          </a:prstGeom>
          <a:solidFill>
            <a:srgbClr val="FF0000">
              <a:alpha val="54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Cube 39"/>
          <p:cNvSpPr/>
          <p:nvPr/>
        </p:nvSpPr>
        <p:spPr>
          <a:xfrm>
            <a:off x="6043613" y="3751263"/>
            <a:ext cx="2400300" cy="534987"/>
          </a:xfrm>
          <a:prstGeom prst="cube">
            <a:avLst>
              <a:gd name="adj" fmla="val 90311"/>
            </a:avLst>
          </a:prstGeom>
          <a:solidFill>
            <a:srgbClr val="FF0000">
              <a:alpha val="54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" name="Cube 40"/>
          <p:cNvSpPr/>
          <p:nvPr/>
        </p:nvSpPr>
        <p:spPr>
          <a:xfrm>
            <a:off x="6043613" y="3702050"/>
            <a:ext cx="2400300" cy="533400"/>
          </a:xfrm>
          <a:prstGeom prst="cube">
            <a:avLst>
              <a:gd name="adj" fmla="val 90311"/>
            </a:avLst>
          </a:prstGeom>
          <a:solidFill>
            <a:srgbClr val="FF0000">
              <a:alpha val="54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Cube 37"/>
          <p:cNvSpPr/>
          <p:nvPr/>
        </p:nvSpPr>
        <p:spPr>
          <a:xfrm>
            <a:off x="6030913" y="3351213"/>
            <a:ext cx="2425700" cy="1182687"/>
          </a:xfrm>
          <a:prstGeom prst="cube">
            <a:avLst>
              <a:gd name="adj" fmla="val 43454"/>
            </a:avLst>
          </a:prstGeom>
          <a:solidFill>
            <a:srgbClr val="00B0F0">
              <a:alpha val="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42" name="Object 17"/>
          <p:cNvGraphicFramePr>
            <a:graphicFrameLocks noChangeAspect="1"/>
          </p:cNvGraphicFramePr>
          <p:nvPr/>
        </p:nvGraphicFramePr>
        <p:xfrm>
          <a:off x="838200" y="5910263"/>
          <a:ext cx="711200" cy="381000"/>
        </p:xfrm>
        <a:graphic>
          <a:graphicData uri="http://schemas.openxmlformats.org/presentationml/2006/ole">
            <p:oleObj spid="_x0000_s1052" name="Equation" r:id="rId16" imgW="329914" imgH="177646" progId="Equation.DSMT4">
              <p:embed/>
            </p:oleObj>
          </a:graphicData>
        </a:graphic>
      </p:graphicFrame>
      <p:graphicFrame>
        <p:nvGraphicFramePr>
          <p:cNvPr id="43" name="Object 18"/>
          <p:cNvGraphicFramePr>
            <a:graphicFrameLocks noChangeAspect="1"/>
          </p:cNvGraphicFramePr>
          <p:nvPr/>
        </p:nvGraphicFramePr>
        <p:xfrm>
          <a:off x="1543050" y="5854700"/>
          <a:ext cx="2327275" cy="544513"/>
        </p:xfrm>
        <a:graphic>
          <a:graphicData uri="http://schemas.openxmlformats.org/presentationml/2006/ole">
            <p:oleObj spid="_x0000_s1053" name="Equation" r:id="rId17" imgW="1079032" imgH="253890" progId="Equation.DSMT4">
              <p:embed/>
            </p:oleObj>
          </a:graphicData>
        </a:graphic>
      </p:graphicFrame>
      <p:sp>
        <p:nvSpPr>
          <p:cNvPr id="6179" name="TextBox 43">
            <a:hlinkClick r:id="rId18"/>
          </p:cNvPr>
          <p:cNvSpPr txBox="1">
            <a:spLocks noChangeArrowheads="1"/>
          </p:cNvSpPr>
          <p:nvPr/>
        </p:nvSpPr>
        <p:spPr bwMode="auto">
          <a:xfrm>
            <a:off x="6513513" y="5905500"/>
            <a:ext cx="1514475" cy="554038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500" b="1">
                <a:solidFill>
                  <a:srgbClr val="FF0000"/>
                </a:solidFill>
              </a:rPr>
              <a:t>S.A. &amp; Volume Applet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84225" y="5735638"/>
            <a:ext cx="3135313" cy="700087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943140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4" grpId="0" animBg="1"/>
      <p:bldP spid="12" grpId="0" build="p"/>
      <p:bldP spid="13" grpId="0" animBg="1"/>
      <p:bldP spid="19" grpId="0" animBg="1"/>
      <p:bldP spid="21" grpId="0"/>
      <p:bldP spid="30" grpId="0" animBg="1"/>
      <p:bldP spid="32" grpId="0"/>
      <p:bldP spid="33" grpId="0" animBg="1"/>
      <p:bldP spid="34" grpId="0" animBg="1"/>
      <p:bldP spid="37" grpId="0" animBg="1"/>
      <p:bldP spid="39" grpId="0" animBg="1"/>
      <p:bldP spid="40" grpId="0" animBg="1"/>
      <p:bldP spid="41" grpId="0" animBg="1"/>
      <p:bldP spid="38" grpId="0" animBg="1"/>
      <p:bldP spid="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8488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Surface Areas and Volumes of Cylinders</a:t>
            </a:r>
            <a:endParaRPr lang="en-CA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314325" y="982663"/>
            <a:ext cx="6145213" cy="442912"/>
          </a:xfrm>
        </p:spPr>
        <p:txBody>
          <a:bodyPr/>
          <a:lstStyle/>
          <a:p>
            <a:pPr eaLnBrk="1" hangingPunct="1"/>
            <a:r>
              <a:rPr lang="en-CA" sz="2200" smtClean="0"/>
              <a:t>The base of a cylinder is a circle</a:t>
            </a:r>
          </a:p>
        </p:txBody>
      </p:sp>
      <p:sp>
        <p:nvSpPr>
          <p:cNvPr id="4" name="Flowchart: Magnetic Disk 3"/>
          <p:cNvSpPr/>
          <p:nvPr/>
        </p:nvSpPr>
        <p:spPr>
          <a:xfrm>
            <a:off x="7212013" y="1658938"/>
            <a:ext cx="1223962" cy="1368425"/>
          </a:xfrm>
          <a:prstGeom prst="flowChartMagneticDisk">
            <a:avLst/>
          </a:prstGeom>
          <a:solidFill>
            <a:srgbClr val="00B0F0">
              <a:alpha val="4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57" name="Object 3"/>
          <p:cNvGraphicFramePr>
            <a:graphicFrameLocks noChangeAspect="1"/>
          </p:cNvGraphicFramePr>
          <p:nvPr/>
        </p:nvGraphicFramePr>
        <p:xfrm>
          <a:off x="5006975" y="971550"/>
          <a:ext cx="1125538" cy="434975"/>
        </p:xfrm>
        <a:graphic>
          <a:graphicData uri="http://schemas.openxmlformats.org/presentationml/2006/ole">
            <p:oleObj spid="_x0000_s2058" name="Equation" r:id="rId4" imgW="520474" imgH="203112" progId="Equation.DSMT4">
              <p:embed/>
            </p:oleObj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V="1">
            <a:off x="7826375" y="1804988"/>
            <a:ext cx="557213" cy="82550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7877175" y="1655763"/>
          <a:ext cx="247650" cy="271462"/>
        </p:xfrm>
        <a:graphic>
          <a:graphicData uri="http://schemas.openxmlformats.org/presentationml/2006/ole">
            <p:oleObj spid="_x0000_s2059" name="Equation" r:id="rId5" imgW="114102" imgH="126780" progId="Equation.DSMT4">
              <p:embed/>
            </p:oleObj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8408988" y="2122488"/>
          <a:ext cx="274637" cy="379412"/>
        </p:xfrm>
        <a:graphic>
          <a:graphicData uri="http://schemas.openxmlformats.org/presentationml/2006/ole">
            <p:oleObj spid="_x0000_s2060" name="Equation" r:id="rId6" imgW="126725" imgH="177415" progId="Equation.DSMT4">
              <p:embed/>
            </p:oleObj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323850" y="1562100"/>
            <a:ext cx="6146800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  <a:cs typeface="+mn-cs"/>
              </a:rPr>
              <a:t>The volume of a cylinder is:</a:t>
            </a:r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/>
        </p:nvGraphicFramePr>
        <p:xfrm>
          <a:off x="4999038" y="1527175"/>
          <a:ext cx="1565275" cy="434975"/>
        </p:xfrm>
        <a:graphic>
          <a:graphicData uri="http://schemas.openxmlformats.org/presentationml/2006/ole">
            <p:oleObj spid="_x0000_s2061" name="Equation" r:id="rId7" imgW="723586" imgH="203112" progId="Equation.DSMT4">
              <p:embed/>
            </p:oleObj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334963" y="2260600"/>
            <a:ext cx="6145212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  <a:cs typeface="+mn-cs"/>
              </a:rPr>
              <a:t>The surface area of a cylinder is the area of all the sides</a:t>
            </a:r>
          </a:p>
        </p:txBody>
      </p:sp>
      <p:sp>
        <p:nvSpPr>
          <p:cNvPr id="14" name="Oval 13"/>
          <p:cNvSpPr/>
          <p:nvPr/>
        </p:nvSpPr>
        <p:spPr>
          <a:xfrm>
            <a:off x="7208838" y="1674813"/>
            <a:ext cx="1235075" cy="439737"/>
          </a:xfrm>
          <a:prstGeom prst="ellipse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5" name="Oval 14"/>
          <p:cNvSpPr/>
          <p:nvPr/>
        </p:nvSpPr>
        <p:spPr>
          <a:xfrm>
            <a:off x="7205663" y="2587625"/>
            <a:ext cx="1235075" cy="438150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6" name="Oval 15"/>
          <p:cNvSpPr/>
          <p:nvPr/>
        </p:nvSpPr>
        <p:spPr>
          <a:xfrm>
            <a:off x="7205663" y="2586038"/>
            <a:ext cx="1235075" cy="439737"/>
          </a:xfrm>
          <a:prstGeom prst="ellipse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Flowchart: Magnetic Disk 20"/>
          <p:cNvSpPr/>
          <p:nvPr/>
        </p:nvSpPr>
        <p:spPr>
          <a:xfrm>
            <a:off x="6108700" y="2925763"/>
            <a:ext cx="1223963" cy="1368425"/>
          </a:xfrm>
          <a:prstGeom prst="flowChartMagneticDisk">
            <a:avLst/>
          </a:prstGeom>
          <a:solidFill>
            <a:srgbClr val="00B0F0">
              <a:alpha val="4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Rectangle 21"/>
          <p:cNvSpPr/>
          <p:nvPr/>
        </p:nvSpPr>
        <p:spPr>
          <a:xfrm>
            <a:off x="4425950" y="3382963"/>
            <a:ext cx="2298700" cy="914400"/>
          </a:xfrm>
          <a:prstGeom prst="rect">
            <a:avLst/>
          </a:prstGeom>
          <a:solidFill>
            <a:srgbClr val="0070C0">
              <a:alpha val="5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5" name="Object 9"/>
          <p:cNvGraphicFramePr>
            <a:graphicFrameLocks noChangeAspect="1"/>
          </p:cNvGraphicFramePr>
          <p:nvPr/>
        </p:nvGraphicFramePr>
        <p:xfrm>
          <a:off x="1289050" y="3795713"/>
          <a:ext cx="576263" cy="434975"/>
        </p:xfrm>
        <a:graphic>
          <a:graphicData uri="http://schemas.openxmlformats.org/presentationml/2006/ole">
            <p:oleObj spid="_x0000_s2062" name="Equation" r:id="rId8" imgW="266469" imgH="203024" progId="Equation.DSMT4">
              <p:embed/>
            </p:oleObj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/>
        </p:nvGraphicFramePr>
        <p:xfrm>
          <a:off x="2690813" y="3783013"/>
          <a:ext cx="576262" cy="434975"/>
        </p:xfrm>
        <a:graphic>
          <a:graphicData uri="http://schemas.openxmlformats.org/presentationml/2006/ole">
            <p:oleObj spid="_x0000_s2063" name="Equation" r:id="rId9" imgW="266469" imgH="203024" progId="Equation.DSMT4">
              <p:embed/>
            </p:oleObj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/>
        </p:nvGraphicFramePr>
        <p:xfrm>
          <a:off x="4891088" y="4295775"/>
          <a:ext cx="1042987" cy="381000"/>
        </p:xfrm>
        <a:graphic>
          <a:graphicData uri="http://schemas.openxmlformats.org/presentationml/2006/ole">
            <p:oleObj spid="_x0000_s2064" name="Equation" r:id="rId10" imgW="482181" imgH="177646" progId="Equation.DSMT4">
              <p:embed/>
            </p:oleObj>
          </a:graphicData>
        </a:graphic>
      </p:graphicFrame>
      <p:graphicFrame>
        <p:nvGraphicFramePr>
          <p:cNvPr id="28" name="Object 12"/>
          <p:cNvGraphicFramePr>
            <a:graphicFrameLocks noChangeAspect="1"/>
          </p:cNvGraphicFramePr>
          <p:nvPr/>
        </p:nvGraphicFramePr>
        <p:xfrm>
          <a:off x="752475" y="4595813"/>
          <a:ext cx="3421063" cy="547687"/>
        </p:xfrm>
        <a:graphic>
          <a:graphicData uri="http://schemas.openxmlformats.org/presentationml/2006/ole">
            <p:oleObj spid="_x0000_s2065" name="Equation" r:id="rId11" imgW="1256755" imgH="203112" progId="Equation.DSMT4">
              <p:embed/>
            </p:oleObj>
          </a:graphicData>
        </a:graphic>
      </p:graphicFrame>
      <p:sp>
        <p:nvSpPr>
          <p:cNvPr id="29" name="Rectangle 28"/>
          <p:cNvSpPr/>
          <p:nvPr/>
        </p:nvSpPr>
        <p:spPr>
          <a:xfrm>
            <a:off x="688975" y="4443413"/>
            <a:ext cx="3538538" cy="852487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543220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94265E-6 L -0.68889 0.2197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444" y="109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6.01295E-7 L -0.5316 0.0899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80" y="44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63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30449E-6 L -0.24896 -0.00093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48" y="-46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  <p:bldP spid="11" grpId="0" build="p"/>
      <p:bldP spid="13" grpId="0" build="p"/>
      <p:bldP spid="14" grpId="0" animBg="1"/>
      <p:bldP spid="14" grpId="1" animBg="1"/>
      <p:bldP spid="16" grpId="0" animBg="1"/>
      <p:bldP spid="16" grpId="1" animBg="1"/>
      <p:bldP spid="21" grpId="0" animBg="1"/>
      <p:bldP spid="21" grpId="1" animBg="1"/>
      <p:bldP spid="21" grpId="2" animBg="1"/>
      <p:bldP spid="22" grpId="0" animBg="1"/>
      <p:bldP spid="2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e3a1cf56a5a4a9275d2ee6fb5b81e67f6ee1e015"/>
  <p:tag name="ISPRING_RESOURCE_PATHS_HASH_2" val="6e9082217f4ed97dc87a387bfa4a6f8be2fa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71</TotalTime>
  <Words>560</Words>
  <Application>Microsoft Office PowerPoint</Application>
  <PresentationFormat>On-screen Show (4:3)</PresentationFormat>
  <Paragraphs>75</Paragraphs>
  <Slides>12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Oriel</vt:lpstr>
      <vt:lpstr>Equation</vt:lpstr>
      <vt:lpstr>Section 6.1 Composite Solids  </vt:lpstr>
      <vt:lpstr>I) Volume of 3D Solids:</vt:lpstr>
      <vt:lpstr>Volume of a Box:</vt:lpstr>
      <vt:lpstr>How to calculate volume? </vt:lpstr>
      <vt:lpstr>Slide 5</vt:lpstr>
      <vt:lpstr>Practice: Given the area of the base for each prism, find the volume of the solid:</vt:lpstr>
      <vt:lpstr>Slide 7</vt:lpstr>
      <vt:lpstr>Surface Areas &amp; Volumes of Cubes and Rectangular Prisms</vt:lpstr>
      <vt:lpstr>Surface Areas and Volumes of Cylinders</vt:lpstr>
      <vt:lpstr>Surface Area and Volume of Spheres</vt:lpstr>
      <vt:lpstr>Surface Areas and Volumes of Pyramids</vt:lpstr>
      <vt:lpstr>Volume of Frustums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1.1  Addition and Subtraction of Integers</dc:title>
  <dc:creator>Danny Young</dc:creator>
  <cp:lastModifiedBy>Danny Young</cp:lastModifiedBy>
  <cp:revision>11</cp:revision>
  <dcterms:created xsi:type="dcterms:W3CDTF">2011-06-27T16:11:13Z</dcterms:created>
  <dcterms:modified xsi:type="dcterms:W3CDTF">2014-02-27T00:09:14Z</dcterms:modified>
</cp:coreProperties>
</file>